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8" r:id="rId3"/>
    <p:sldId id="259" r:id="rId4"/>
    <p:sldId id="260" r:id="rId5"/>
    <p:sldId id="275" r:id="rId6"/>
    <p:sldId id="272" r:id="rId7"/>
    <p:sldId id="273" r:id="rId8"/>
    <p:sldId id="262" r:id="rId9"/>
    <p:sldId id="261" r:id="rId10"/>
    <p:sldId id="274" r:id="rId11"/>
    <p:sldId id="257" r:id="rId12"/>
    <p:sldId id="264" r:id="rId13"/>
    <p:sldId id="265" r:id="rId14"/>
    <p:sldId id="266" r:id="rId15"/>
    <p:sldId id="276" r:id="rId16"/>
    <p:sldId id="277" r:id="rId17"/>
    <p:sldId id="263" r:id="rId18"/>
    <p:sldId id="279" r:id="rId19"/>
    <p:sldId id="278" r:id="rId20"/>
    <p:sldId id="268" r:id="rId21"/>
    <p:sldId id="270" r:id="rId22"/>
    <p:sldId id="269" r:id="rId23"/>
    <p:sldId id="267" r:id="rId24"/>
    <p:sldId id="27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7391"/>
    <a:srgbClr val="04647E"/>
    <a:srgbClr val="0D64B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714" autoAdjust="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78933C-FDAA-4AE7-83EB-C08533A3A6A2}"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0952FF02-CA79-4284-B9DE-CC166794A2F3}">
      <dgm:prSet phldrT="[Text]"/>
      <dgm:spPr/>
      <dgm:t>
        <a:bodyPr/>
        <a:lstStyle/>
        <a:p>
          <a:r>
            <a:rPr lang="en-US" dirty="0" smtClean="0"/>
            <a:t>TCCWB</a:t>
          </a:r>
          <a:endParaRPr lang="en-US" dirty="0"/>
        </a:p>
      </dgm:t>
    </dgm:pt>
    <dgm:pt modelId="{C17FFE1B-4F5E-4C35-A187-CE4AA8117E3C}" type="parTrans" cxnId="{E20018F3-AB64-429C-8A27-0962DFC85AEF}">
      <dgm:prSet/>
      <dgm:spPr/>
      <dgm:t>
        <a:bodyPr/>
        <a:lstStyle/>
        <a:p>
          <a:endParaRPr lang="en-US"/>
        </a:p>
      </dgm:t>
    </dgm:pt>
    <dgm:pt modelId="{49AB6F7C-7BAE-4AFB-80E7-CE6CA1DF1FF9}" type="sibTrans" cxnId="{E20018F3-AB64-429C-8A27-0962DFC85AEF}">
      <dgm:prSet/>
      <dgm:spPr/>
      <dgm:t>
        <a:bodyPr/>
        <a:lstStyle/>
        <a:p>
          <a:endParaRPr lang="en-US"/>
        </a:p>
      </dgm:t>
    </dgm:pt>
    <dgm:pt modelId="{67BD8A3D-7733-46E0-ABDC-8CF19DD82A8F}" type="asst">
      <dgm:prSet phldrT="[Text]"/>
      <dgm:spPr/>
      <dgm:t>
        <a:bodyPr/>
        <a:lstStyle/>
        <a:p>
          <a:r>
            <a:rPr lang="en-US" dirty="0" smtClean="0"/>
            <a:t>Regional Child Welfare Board Advisory Council</a:t>
          </a:r>
          <a:endParaRPr lang="en-US" dirty="0"/>
        </a:p>
      </dgm:t>
    </dgm:pt>
    <dgm:pt modelId="{0517BEDF-8CA5-4A1E-AE38-78F3993981B7}" type="parTrans" cxnId="{F7F901FB-F50F-40C9-8D2A-435A0676A091}">
      <dgm:prSet/>
      <dgm:spPr/>
      <dgm:t>
        <a:bodyPr/>
        <a:lstStyle/>
        <a:p>
          <a:endParaRPr lang="en-US"/>
        </a:p>
      </dgm:t>
    </dgm:pt>
    <dgm:pt modelId="{1B4D7988-864B-4D7E-A1C2-C3670B4F4AA6}" type="sibTrans" cxnId="{F7F901FB-F50F-40C9-8D2A-435A0676A091}">
      <dgm:prSet/>
      <dgm:spPr/>
      <dgm:t>
        <a:bodyPr/>
        <a:lstStyle/>
        <a:p>
          <a:endParaRPr lang="en-US"/>
        </a:p>
      </dgm:t>
    </dgm:pt>
    <dgm:pt modelId="{A5B76025-0612-4F30-9BC3-7592F1473D2E}">
      <dgm:prSet phldrT="[Text]"/>
      <dgm:spPr/>
      <dgm:t>
        <a:bodyPr/>
        <a:lstStyle/>
        <a:p>
          <a:r>
            <a:rPr lang="en-US" dirty="0" smtClean="0"/>
            <a:t>Local County Board</a:t>
          </a:r>
          <a:endParaRPr lang="en-US" dirty="0"/>
        </a:p>
      </dgm:t>
    </dgm:pt>
    <dgm:pt modelId="{4CFACDBA-E9DA-4049-8374-18786C998DC4}" type="parTrans" cxnId="{62FE679B-6BEA-4402-A43D-6E4211B52F42}">
      <dgm:prSet/>
      <dgm:spPr/>
      <dgm:t>
        <a:bodyPr/>
        <a:lstStyle/>
        <a:p>
          <a:endParaRPr lang="en-US"/>
        </a:p>
      </dgm:t>
    </dgm:pt>
    <dgm:pt modelId="{9AB120FA-4854-4AD6-BA54-258EE06D7218}" type="sibTrans" cxnId="{62FE679B-6BEA-4402-A43D-6E4211B52F42}">
      <dgm:prSet/>
      <dgm:spPr/>
      <dgm:t>
        <a:bodyPr/>
        <a:lstStyle/>
        <a:p>
          <a:endParaRPr lang="en-US"/>
        </a:p>
      </dgm:t>
    </dgm:pt>
    <dgm:pt modelId="{9CE76DB2-BA53-49FA-8F0A-BD1DDCD3D7D7}">
      <dgm:prSet phldrT="[Text]"/>
      <dgm:spPr/>
      <dgm:t>
        <a:bodyPr/>
        <a:lstStyle/>
        <a:p>
          <a:r>
            <a:rPr lang="en-US" dirty="0" smtClean="0"/>
            <a:t>Local County Board</a:t>
          </a:r>
          <a:endParaRPr lang="en-US" dirty="0"/>
        </a:p>
      </dgm:t>
    </dgm:pt>
    <dgm:pt modelId="{DFFE821B-34C9-461D-B5B4-60955CE85B46}" type="parTrans" cxnId="{0B8C8194-53C8-448C-A0E0-32CBBC4D3250}">
      <dgm:prSet/>
      <dgm:spPr/>
      <dgm:t>
        <a:bodyPr/>
        <a:lstStyle/>
        <a:p>
          <a:endParaRPr lang="en-US"/>
        </a:p>
      </dgm:t>
    </dgm:pt>
    <dgm:pt modelId="{E80CEDAF-D6BE-45E5-873B-BD204575BE4C}" type="sibTrans" cxnId="{0B8C8194-53C8-448C-A0E0-32CBBC4D3250}">
      <dgm:prSet/>
      <dgm:spPr/>
      <dgm:t>
        <a:bodyPr/>
        <a:lstStyle/>
        <a:p>
          <a:endParaRPr lang="en-US"/>
        </a:p>
      </dgm:t>
    </dgm:pt>
    <dgm:pt modelId="{8DCB621C-572C-4040-A225-EDADCB2AE7FE}">
      <dgm:prSet phldrT="[Text]"/>
      <dgm:spPr/>
      <dgm:t>
        <a:bodyPr/>
        <a:lstStyle/>
        <a:p>
          <a:r>
            <a:rPr lang="en-US" dirty="0" smtClean="0"/>
            <a:t>Local County Board</a:t>
          </a:r>
          <a:endParaRPr lang="en-US" dirty="0"/>
        </a:p>
      </dgm:t>
    </dgm:pt>
    <dgm:pt modelId="{5709A5F5-9B1D-4FA3-9B60-4DBD8D13ABC7}" type="parTrans" cxnId="{7276C610-7F20-4CC1-A35E-9B8751BE47C0}">
      <dgm:prSet/>
      <dgm:spPr/>
      <dgm:t>
        <a:bodyPr/>
        <a:lstStyle/>
        <a:p>
          <a:endParaRPr lang="en-US"/>
        </a:p>
      </dgm:t>
    </dgm:pt>
    <dgm:pt modelId="{BEBEF363-4D93-46C2-9893-7AFE960CA670}" type="sibTrans" cxnId="{7276C610-7F20-4CC1-A35E-9B8751BE47C0}">
      <dgm:prSet/>
      <dgm:spPr/>
      <dgm:t>
        <a:bodyPr/>
        <a:lstStyle/>
        <a:p>
          <a:endParaRPr lang="en-US"/>
        </a:p>
      </dgm:t>
    </dgm:pt>
    <dgm:pt modelId="{F39973E4-5DAA-46B3-A9F1-BA20CD6ECC2E}">
      <dgm:prSet/>
      <dgm:spPr/>
      <dgm:t>
        <a:bodyPr/>
        <a:lstStyle/>
        <a:p>
          <a:r>
            <a:rPr lang="en-US" dirty="0" smtClean="0"/>
            <a:t>Local County Board</a:t>
          </a:r>
          <a:endParaRPr lang="en-US" dirty="0"/>
        </a:p>
      </dgm:t>
    </dgm:pt>
    <dgm:pt modelId="{E061CB2F-1E1B-4B86-8CAE-8010673504DF}" type="parTrans" cxnId="{0477C0DD-A23A-4A4C-A524-5ABE436C1FEB}">
      <dgm:prSet/>
      <dgm:spPr/>
      <dgm:t>
        <a:bodyPr/>
        <a:lstStyle/>
        <a:p>
          <a:endParaRPr lang="en-US"/>
        </a:p>
      </dgm:t>
    </dgm:pt>
    <dgm:pt modelId="{99A15B9A-D349-4A3F-ABB4-37F7E8E8392C}" type="sibTrans" cxnId="{0477C0DD-A23A-4A4C-A524-5ABE436C1FEB}">
      <dgm:prSet/>
      <dgm:spPr/>
      <dgm:t>
        <a:bodyPr/>
        <a:lstStyle/>
        <a:p>
          <a:endParaRPr lang="en-US"/>
        </a:p>
      </dgm:t>
    </dgm:pt>
    <dgm:pt modelId="{920E38C7-7C3C-48BE-9307-87A84E751523}" type="asst">
      <dgm:prSet/>
      <dgm:spPr/>
      <dgm:t>
        <a:bodyPr/>
        <a:lstStyle/>
        <a:p>
          <a:r>
            <a:rPr lang="en-US" dirty="0" smtClean="0"/>
            <a:t>Regional Child Welfare Board Advisory Council</a:t>
          </a:r>
          <a:endParaRPr lang="en-US" dirty="0"/>
        </a:p>
      </dgm:t>
    </dgm:pt>
    <dgm:pt modelId="{9A737D46-823D-42E8-8529-7AEA3A035DB5}" type="parTrans" cxnId="{C9895E4C-37DA-47D2-9DBD-2DD1335A7EFE}">
      <dgm:prSet/>
      <dgm:spPr/>
      <dgm:t>
        <a:bodyPr/>
        <a:lstStyle/>
        <a:p>
          <a:endParaRPr lang="en-US"/>
        </a:p>
      </dgm:t>
    </dgm:pt>
    <dgm:pt modelId="{C0DADDAC-3798-42AC-90B8-3240A397BE9C}" type="sibTrans" cxnId="{C9895E4C-37DA-47D2-9DBD-2DD1335A7EFE}">
      <dgm:prSet/>
      <dgm:spPr/>
      <dgm:t>
        <a:bodyPr/>
        <a:lstStyle/>
        <a:p>
          <a:endParaRPr lang="en-US"/>
        </a:p>
      </dgm:t>
    </dgm:pt>
    <dgm:pt modelId="{60288596-085E-4D87-A2AB-58A9463C2DE6}">
      <dgm:prSet/>
      <dgm:spPr/>
      <dgm:t>
        <a:bodyPr/>
        <a:lstStyle/>
        <a:p>
          <a:r>
            <a:rPr lang="en-US" dirty="0" smtClean="0"/>
            <a:t>Local County Board</a:t>
          </a:r>
          <a:endParaRPr lang="en-US" dirty="0"/>
        </a:p>
      </dgm:t>
    </dgm:pt>
    <dgm:pt modelId="{81D4C0C5-A3F1-47D2-B8D1-17645CDA3760}" type="parTrans" cxnId="{B7C41DA5-1128-4414-BD01-FDD034E3EB55}">
      <dgm:prSet/>
      <dgm:spPr/>
      <dgm:t>
        <a:bodyPr/>
        <a:lstStyle/>
        <a:p>
          <a:endParaRPr lang="en-US"/>
        </a:p>
      </dgm:t>
    </dgm:pt>
    <dgm:pt modelId="{D5C37E03-8AC1-4E58-B87E-B851740BB04A}" type="sibTrans" cxnId="{B7C41DA5-1128-4414-BD01-FDD034E3EB55}">
      <dgm:prSet/>
      <dgm:spPr/>
      <dgm:t>
        <a:bodyPr/>
        <a:lstStyle/>
        <a:p>
          <a:endParaRPr lang="en-US"/>
        </a:p>
      </dgm:t>
    </dgm:pt>
    <dgm:pt modelId="{75239B25-CF09-4961-8C08-4BF70BA32AD3}" type="pres">
      <dgm:prSet presAssocID="{2C78933C-FDAA-4AE7-83EB-C08533A3A6A2}" presName="hierChild1" presStyleCnt="0">
        <dgm:presLayoutVars>
          <dgm:orgChart val="1"/>
          <dgm:chPref val="1"/>
          <dgm:dir/>
          <dgm:animOne val="branch"/>
          <dgm:animLvl val="lvl"/>
          <dgm:resizeHandles/>
        </dgm:presLayoutVars>
      </dgm:prSet>
      <dgm:spPr/>
      <dgm:t>
        <a:bodyPr/>
        <a:lstStyle/>
        <a:p>
          <a:endParaRPr lang="en-US"/>
        </a:p>
      </dgm:t>
    </dgm:pt>
    <dgm:pt modelId="{3EB58FFE-21F6-4244-8F4A-A9BCBC76EE16}" type="pres">
      <dgm:prSet presAssocID="{0952FF02-CA79-4284-B9DE-CC166794A2F3}" presName="hierRoot1" presStyleCnt="0">
        <dgm:presLayoutVars>
          <dgm:hierBranch val="init"/>
        </dgm:presLayoutVars>
      </dgm:prSet>
      <dgm:spPr/>
    </dgm:pt>
    <dgm:pt modelId="{88FE4250-A52A-4207-AB2D-ED80737EE331}" type="pres">
      <dgm:prSet presAssocID="{0952FF02-CA79-4284-B9DE-CC166794A2F3}" presName="rootComposite1" presStyleCnt="0"/>
      <dgm:spPr/>
    </dgm:pt>
    <dgm:pt modelId="{8D6BB1F7-FF4D-4CA3-AC72-F09B825139C6}" type="pres">
      <dgm:prSet presAssocID="{0952FF02-CA79-4284-B9DE-CC166794A2F3}" presName="rootText1" presStyleLbl="node0" presStyleIdx="0" presStyleCnt="1">
        <dgm:presLayoutVars>
          <dgm:chPref val="3"/>
        </dgm:presLayoutVars>
      </dgm:prSet>
      <dgm:spPr/>
      <dgm:t>
        <a:bodyPr/>
        <a:lstStyle/>
        <a:p>
          <a:endParaRPr lang="en-US"/>
        </a:p>
      </dgm:t>
    </dgm:pt>
    <dgm:pt modelId="{3AE2EEB8-E5DE-4228-B00D-40F840ED54A3}" type="pres">
      <dgm:prSet presAssocID="{0952FF02-CA79-4284-B9DE-CC166794A2F3}" presName="rootConnector1" presStyleLbl="node1" presStyleIdx="0" presStyleCnt="0"/>
      <dgm:spPr/>
      <dgm:t>
        <a:bodyPr/>
        <a:lstStyle/>
        <a:p>
          <a:endParaRPr lang="en-US"/>
        </a:p>
      </dgm:t>
    </dgm:pt>
    <dgm:pt modelId="{88A61805-A61E-4A71-9553-3727BC3CD962}" type="pres">
      <dgm:prSet presAssocID="{0952FF02-CA79-4284-B9DE-CC166794A2F3}" presName="hierChild2" presStyleCnt="0"/>
      <dgm:spPr/>
    </dgm:pt>
    <dgm:pt modelId="{F00DDC91-AC52-4FF6-AD1D-DCD4FF176AA8}" type="pres">
      <dgm:prSet presAssocID="{81D4C0C5-A3F1-47D2-B8D1-17645CDA3760}" presName="Name37" presStyleLbl="parChTrans1D2" presStyleIdx="0" presStyleCnt="7"/>
      <dgm:spPr/>
      <dgm:t>
        <a:bodyPr/>
        <a:lstStyle/>
        <a:p>
          <a:endParaRPr lang="en-US"/>
        </a:p>
      </dgm:t>
    </dgm:pt>
    <dgm:pt modelId="{4A6C988E-A9FE-49E4-88A6-443D3E66B7CD}" type="pres">
      <dgm:prSet presAssocID="{60288596-085E-4D87-A2AB-58A9463C2DE6}" presName="hierRoot2" presStyleCnt="0">
        <dgm:presLayoutVars>
          <dgm:hierBranch val="init"/>
        </dgm:presLayoutVars>
      </dgm:prSet>
      <dgm:spPr/>
    </dgm:pt>
    <dgm:pt modelId="{39696FEB-4FF0-42A8-B125-71796D0C830C}" type="pres">
      <dgm:prSet presAssocID="{60288596-085E-4D87-A2AB-58A9463C2DE6}" presName="rootComposite" presStyleCnt="0"/>
      <dgm:spPr/>
    </dgm:pt>
    <dgm:pt modelId="{AABBDCA4-F85A-42A8-A682-F060614CD2D0}" type="pres">
      <dgm:prSet presAssocID="{60288596-085E-4D87-A2AB-58A9463C2DE6}" presName="rootText" presStyleLbl="node2" presStyleIdx="0" presStyleCnt="5">
        <dgm:presLayoutVars>
          <dgm:chPref val="3"/>
        </dgm:presLayoutVars>
      </dgm:prSet>
      <dgm:spPr/>
      <dgm:t>
        <a:bodyPr/>
        <a:lstStyle/>
        <a:p>
          <a:endParaRPr lang="en-US"/>
        </a:p>
      </dgm:t>
    </dgm:pt>
    <dgm:pt modelId="{7F3C3B74-AAD4-45DB-BB15-FBB45292CAA3}" type="pres">
      <dgm:prSet presAssocID="{60288596-085E-4D87-A2AB-58A9463C2DE6}" presName="rootConnector" presStyleLbl="node2" presStyleIdx="0" presStyleCnt="5"/>
      <dgm:spPr/>
      <dgm:t>
        <a:bodyPr/>
        <a:lstStyle/>
        <a:p>
          <a:endParaRPr lang="en-US"/>
        </a:p>
      </dgm:t>
    </dgm:pt>
    <dgm:pt modelId="{B8C5D46E-9B78-4E4F-927B-E379944A5033}" type="pres">
      <dgm:prSet presAssocID="{60288596-085E-4D87-A2AB-58A9463C2DE6}" presName="hierChild4" presStyleCnt="0"/>
      <dgm:spPr/>
    </dgm:pt>
    <dgm:pt modelId="{BCBF32F0-3FEE-4E34-8853-B1C58F977DA0}" type="pres">
      <dgm:prSet presAssocID="{60288596-085E-4D87-A2AB-58A9463C2DE6}" presName="hierChild5" presStyleCnt="0"/>
      <dgm:spPr/>
    </dgm:pt>
    <dgm:pt modelId="{9814E953-F9DA-47FA-B2F6-9528AA6BCD3F}" type="pres">
      <dgm:prSet presAssocID="{4CFACDBA-E9DA-4049-8374-18786C998DC4}" presName="Name37" presStyleLbl="parChTrans1D2" presStyleIdx="1" presStyleCnt="7"/>
      <dgm:spPr/>
      <dgm:t>
        <a:bodyPr/>
        <a:lstStyle/>
        <a:p>
          <a:endParaRPr lang="en-US"/>
        </a:p>
      </dgm:t>
    </dgm:pt>
    <dgm:pt modelId="{812821DD-24F0-47B1-B0B5-EEB1B4D99D14}" type="pres">
      <dgm:prSet presAssocID="{A5B76025-0612-4F30-9BC3-7592F1473D2E}" presName="hierRoot2" presStyleCnt="0">
        <dgm:presLayoutVars>
          <dgm:hierBranch val="init"/>
        </dgm:presLayoutVars>
      </dgm:prSet>
      <dgm:spPr/>
    </dgm:pt>
    <dgm:pt modelId="{742BE82D-B395-4AD1-9853-D6E4892EAAEE}" type="pres">
      <dgm:prSet presAssocID="{A5B76025-0612-4F30-9BC3-7592F1473D2E}" presName="rootComposite" presStyleCnt="0"/>
      <dgm:spPr/>
    </dgm:pt>
    <dgm:pt modelId="{C42BE9D8-00C6-44A9-87EF-0FBA58BF7308}" type="pres">
      <dgm:prSet presAssocID="{A5B76025-0612-4F30-9BC3-7592F1473D2E}" presName="rootText" presStyleLbl="node2" presStyleIdx="1" presStyleCnt="5">
        <dgm:presLayoutVars>
          <dgm:chPref val="3"/>
        </dgm:presLayoutVars>
      </dgm:prSet>
      <dgm:spPr/>
      <dgm:t>
        <a:bodyPr/>
        <a:lstStyle/>
        <a:p>
          <a:endParaRPr lang="en-US"/>
        </a:p>
      </dgm:t>
    </dgm:pt>
    <dgm:pt modelId="{1B002F72-F281-4301-8484-B32A5CB3C6BB}" type="pres">
      <dgm:prSet presAssocID="{A5B76025-0612-4F30-9BC3-7592F1473D2E}" presName="rootConnector" presStyleLbl="node2" presStyleIdx="1" presStyleCnt="5"/>
      <dgm:spPr/>
      <dgm:t>
        <a:bodyPr/>
        <a:lstStyle/>
        <a:p>
          <a:endParaRPr lang="en-US"/>
        </a:p>
      </dgm:t>
    </dgm:pt>
    <dgm:pt modelId="{0C3A2696-A5BE-455A-AC98-D3680D0086F3}" type="pres">
      <dgm:prSet presAssocID="{A5B76025-0612-4F30-9BC3-7592F1473D2E}" presName="hierChild4" presStyleCnt="0"/>
      <dgm:spPr/>
    </dgm:pt>
    <dgm:pt modelId="{13B6D1AE-A169-433F-9476-144CAC96117F}" type="pres">
      <dgm:prSet presAssocID="{A5B76025-0612-4F30-9BC3-7592F1473D2E}" presName="hierChild5" presStyleCnt="0"/>
      <dgm:spPr/>
    </dgm:pt>
    <dgm:pt modelId="{78C19039-BAB9-44F2-B16D-69FA4948BC8C}" type="pres">
      <dgm:prSet presAssocID="{DFFE821B-34C9-461D-B5B4-60955CE85B46}" presName="Name37" presStyleLbl="parChTrans1D2" presStyleIdx="2" presStyleCnt="7"/>
      <dgm:spPr/>
      <dgm:t>
        <a:bodyPr/>
        <a:lstStyle/>
        <a:p>
          <a:endParaRPr lang="en-US"/>
        </a:p>
      </dgm:t>
    </dgm:pt>
    <dgm:pt modelId="{0E5A928B-71AF-49B6-8A8F-5D2607F141EB}" type="pres">
      <dgm:prSet presAssocID="{9CE76DB2-BA53-49FA-8F0A-BD1DDCD3D7D7}" presName="hierRoot2" presStyleCnt="0">
        <dgm:presLayoutVars>
          <dgm:hierBranch val="init"/>
        </dgm:presLayoutVars>
      </dgm:prSet>
      <dgm:spPr/>
    </dgm:pt>
    <dgm:pt modelId="{E86D52A0-5BF4-4F9C-967C-BB55E57C1CED}" type="pres">
      <dgm:prSet presAssocID="{9CE76DB2-BA53-49FA-8F0A-BD1DDCD3D7D7}" presName="rootComposite" presStyleCnt="0"/>
      <dgm:spPr/>
    </dgm:pt>
    <dgm:pt modelId="{90D2F748-576D-40D5-927D-95890D63BF37}" type="pres">
      <dgm:prSet presAssocID="{9CE76DB2-BA53-49FA-8F0A-BD1DDCD3D7D7}" presName="rootText" presStyleLbl="node2" presStyleIdx="2" presStyleCnt="5">
        <dgm:presLayoutVars>
          <dgm:chPref val="3"/>
        </dgm:presLayoutVars>
      </dgm:prSet>
      <dgm:spPr/>
      <dgm:t>
        <a:bodyPr/>
        <a:lstStyle/>
        <a:p>
          <a:endParaRPr lang="en-US"/>
        </a:p>
      </dgm:t>
    </dgm:pt>
    <dgm:pt modelId="{11BB84E6-A881-4105-B1A8-7233A4E90E2D}" type="pres">
      <dgm:prSet presAssocID="{9CE76DB2-BA53-49FA-8F0A-BD1DDCD3D7D7}" presName="rootConnector" presStyleLbl="node2" presStyleIdx="2" presStyleCnt="5"/>
      <dgm:spPr/>
      <dgm:t>
        <a:bodyPr/>
        <a:lstStyle/>
        <a:p>
          <a:endParaRPr lang="en-US"/>
        </a:p>
      </dgm:t>
    </dgm:pt>
    <dgm:pt modelId="{A12DA105-FACD-4F19-AC2C-0CDACF218AB3}" type="pres">
      <dgm:prSet presAssocID="{9CE76DB2-BA53-49FA-8F0A-BD1DDCD3D7D7}" presName="hierChild4" presStyleCnt="0"/>
      <dgm:spPr/>
    </dgm:pt>
    <dgm:pt modelId="{37D5E2C1-90F0-4AB2-ACF3-58518D378C35}" type="pres">
      <dgm:prSet presAssocID="{9CE76DB2-BA53-49FA-8F0A-BD1DDCD3D7D7}" presName="hierChild5" presStyleCnt="0"/>
      <dgm:spPr/>
    </dgm:pt>
    <dgm:pt modelId="{C1B340C8-816A-4BBB-A943-972B6723B0A3}" type="pres">
      <dgm:prSet presAssocID="{5709A5F5-9B1D-4FA3-9B60-4DBD8D13ABC7}" presName="Name37" presStyleLbl="parChTrans1D2" presStyleIdx="3" presStyleCnt="7"/>
      <dgm:spPr/>
      <dgm:t>
        <a:bodyPr/>
        <a:lstStyle/>
        <a:p>
          <a:endParaRPr lang="en-US"/>
        </a:p>
      </dgm:t>
    </dgm:pt>
    <dgm:pt modelId="{F1D1C4FF-3D61-4009-80A3-BFDF652613CF}" type="pres">
      <dgm:prSet presAssocID="{8DCB621C-572C-4040-A225-EDADCB2AE7FE}" presName="hierRoot2" presStyleCnt="0">
        <dgm:presLayoutVars>
          <dgm:hierBranch val="init"/>
        </dgm:presLayoutVars>
      </dgm:prSet>
      <dgm:spPr/>
    </dgm:pt>
    <dgm:pt modelId="{7C401B93-14C5-4AA2-8FBA-3EA2395C8B85}" type="pres">
      <dgm:prSet presAssocID="{8DCB621C-572C-4040-A225-EDADCB2AE7FE}" presName="rootComposite" presStyleCnt="0"/>
      <dgm:spPr/>
    </dgm:pt>
    <dgm:pt modelId="{D5319EDB-A0C1-45FF-BB76-B699CAC060C9}" type="pres">
      <dgm:prSet presAssocID="{8DCB621C-572C-4040-A225-EDADCB2AE7FE}" presName="rootText" presStyleLbl="node2" presStyleIdx="3" presStyleCnt="5">
        <dgm:presLayoutVars>
          <dgm:chPref val="3"/>
        </dgm:presLayoutVars>
      </dgm:prSet>
      <dgm:spPr/>
      <dgm:t>
        <a:bodyPr/>
        <a:lstStyle/>
        <a:p>
          <a:endParaRPr lang="en-US"/>
        </a:p>
      </dgm:t>
    </dgm:pt>
    <dgm:pt modelId="{FA208DDA-6AEB-4C07-9EBA-7EA9685F7901}" type="pres">
      <dgm:prSet presAssocID="{8DCB621C-572C-4040-A225-EDADCB2AE7FE}" presName="rootConnector" presStyleLbl="node2" presStyleIdx="3" presStyleCnt="5"/>
      <dgm:spPr/>
      <dgm:t>
        <a:bodyPr/>
        <a:lstStyle/>
        <a:p>
          <a:endParaRPr lang="en-US"/>
        </a:p>
      </dgm:t>
    </dgm:pt>
    <dgm:pt modelId="{1DC62343-254C-415D-BE29-5010A9A24513}" type="pres">
      <dgm:prSet presAssocID="{8DCB621C-572C-4040-A225-EDADCB2AE7FE}" presName="hierChild4" presStyleCnt="0"/>
      <dgm:spPr/>
    </dgm:pt>
    <dgm:pt modelId="{61175312-0570-44B3-9B51-070AA395AD84}" type="pres">
      <dgm:prSet presAssocID="{8DCB621C-572C-4040-A225-EDADCB2AE7FE}" presName="hierChild5" presStyleCnt="0"/>
      <dgm:spPr/>
    </dgm:pt>
    <dgm:pt modelId="{5AC2FFF9-A84C-44A5-A8CC-F5997531BE26}" type="pres">
      <dgm:prSet presAssocID="{E061CB2F-1E1B-4B86-8CAE-8010673504DF}" presName="Name37" presStyleLbl="parChTrans1D2" presStyleIdx="4" presStyleCnt="7"/>
      <dgm:spPr/>
      <dgm:t>
        <a:bodyPr/>
        <a:lstStyle/>
        <a:p>
          <a:endParaRPr lang="en-US"/>
        </a:p>
      </dgm:t>
    </dgm:pt>
    <dgm:pt modelId="{ADFF6FC8-2006-48F9-9BFB-7706DDF92D1C}" type="pres">
      <dgm:prSet presAssocID="{F39973E4-5DAA-46B3-A9F1-BA20CD6ECC2E}" presName="hierRoot2" presStyleCnt="0">
        <dgm:presLayoutVars>
          <dgm:hierBranch val="init"/>
        </dgm:presLayoutVars>
      </dgm:prSet>
      <dgm:spPr/>
    </dgm:pt>
    <dgm:pt modelId="{CCD99ECF-F5F9-4F4C-8626-1B99ACCCC37A}" type="pres">
      <dgm:prSet presAssocID="{F39973E4-5DAA-46B3-A9F1-BA20CD6ECC2E}" presName="rootComposite" presStyleCnt="0"/>
      <dgm:spPr/>
    </dgm:pt>
    <dgm:pt modelId="{B62D0E95-60FF-43F2-8D43-FF8D9F03005D}" type="pres">
      <dgm:prSet presAssocID="{F39973E4-5DAA-46B3-A9F1-BA20CD6ECC2E}" presName="rootText" presStyleLbl="node2" presStyleIdx="4" presStyleCnt="5">
        <dgm:presLayoutVars>
          <dgm:chPref val="3"/>
        </dgm:presLayoutVars>
      </dgm:prSet>
      <dgm:spPr/>
      <dgm:t>
        <a:bodyPr/>
        <a:lstStyle/>
        <a:p>
          <a:endParaRPr lang="en-US"/>
        </a:p>
      </dgm:t>
    </dgm:pt>
    <dgm:pt modelId="{E03D3C5E-31D7-4126-B90A-E02644366A54}" type="pres">
      <dgm:prSet presAssocID="{F39973E4-5DAA-46B3-A9F1-BA20CD6ECC2E}" presName="rootConnector" presStyleLbl="node2" presStyleIdx="4" presStyleCnt="5"/>
      <dgm:spPr/>
      <dgm:t>
        <a:bodyPr/>
        <a:lstStyle/>
        <a:p>
          <a:endParaRPr lang="en-US"/>
        </a:p>
      </dgm:t>
    </dgm:pt>
    <dgm:pt modelId="{5C0AD743-DCE3-4153-93AA-F9343490A811}" type="pres">
      <dgm:prSet presAssocID="{F39973E4-5DAA-46B3-A9F1-BA20CD6ECC2E}" presName="hierChild4" presStyleCnt="0"/>
      <dgm:spPr/>
    </dgm:pt>
    <dgm:pt modelId="{3D6FCFE4-B84B-471D-AEAC-87DA4F71F86F}" type="pres">
      <dgm:prSet presAssocID="{F39973E4-5DAA-46B3-A9F1-BA20CD6ECC2E}" presName="hierChild5" presStyleCnt="0"/>
      <dgm:spPr/>
    </dgm:pt>
    <dgm:pt modelId="{4ACA2CC8-35DC-48C7-B192-8B155455E116}" type="pres">
      <dgm:prSet presAssocID="{0952FF02-CA79-4284-B9DE-CC166794A2F3}" presName="hierChild3" presStyleCnt="0"/>
      <dgm:spPr/>
    </dgm:pt>
    <dgm:pt modelId="{DA3123E4-778E-47CC-A58B-FAD9EAE74A02}" type="pres">
      <dgm:prSet presAssocID="{0517BEDF-8CA5-4A1E-AE38-78F3993981B7}" presName="Name111" presStyleLbl="parChTrans1D2" presStyleIdx="5" presStyleCnt="7"/>
      <dgm:spPr/>
      <dgm:t>
        <a:bodyPr/>
        <a:lstStyle/>
        <a:p>
          <a:endParaRPr lang="en-US"/>
        </a:p>
      </dgm:t>
    </dgm:pt>
    <dgm:pt modelId="{5CBC69D5-B2AA-4608-9841-8407FAA125E6}" type="pres">
      <dgm:prSet presAssocID="{67BD8A3D-7733-46E0-ABDC-8CF19DD82A8F}" presName="hierRoot3" presStyleCnt="0">
        <dgm:presLayoutVars>
          <dgm:hierBranch val="init"/>
        </dgm:presLayoutVars>
      </dgm:prSet>
      <dgm:spPr/>
    </dgm:pt>
    <dgm:pt modelId="{ADA092C1-6AF3-464B-AA85-3433AFEB897F}" type="pres">
      <dgm:prSet presAssocID="{67BD8A3D-7733-46E0-ABDC-8CF19DD82A8F}" presName="rootComposite3" presStyleCnt="0"/>
      <dgm:spPr/>
    </dgm:pt>
    <dgm:pt modelId="{CBE4C545-A840-4839-A559-BAC25C4EA122}" type="pres">
      <dgm:prSet presAssocID="{67BD8A3D-7733-46E0-ABDC-8CF19DD82A8F}" presName="rootText3" presStyleLbl="asst1" presStyleIdx="0" presStyleCnt="2" custScaleX="130357" custScaleY="136005">
        <dgm:presLayoutVars>
          <dgm:chPref val="3"/>
        </dgm:presLayoutVars>
      </dgm:prSet>
      <dgm:spPr/>
      <dgm:t>
        <a:bodyPr/>
        <a:lstStyle/>
        <a:p>
          <a:endParaRPr lang="en-US"/>
        </a:p>
      </dgm:t>
    </dgm:pt>
    <dgm:pt modelId="{7D60C6D5-CCB2-4167-BAE4-4E803AB21974}" type="pres">
      <dgm:prSet presAssocID="{67BD8A3D-7733-46E0-ABDC-8CF19DD82A8F}" presName="rootConnector3" presStyleLbl="asst1" presStyleIdx="0" presStyleCnt="2"/>
      <dgm:spPr/>
      <dgm:t>
        <a:bodyPr/>
        <a:lstStyle/>
        <a:p>
          <a:endParaRPr lang="en-US"/>
        </a:p>
      </dgm:t>
    </dgm:pt>
    <dgm:pt modelId="{3B119592-E25C-48A8-B569-4F9AFA1FA902}" type="pres">
      <dgm:prSet presAssocID="{67BD8A3D-7733-46E0-ABDC-8CF19DD82A8F}" presName="hierChild6" presStyleCnt="0"/>
      <dgm:spPr/>
    </dgm:pt>
    <dgm:pt modelId="{DC98A2B6-930A-4FB1-8769-832317C147CC}" type="pres">
      <dgm:prSet presAssocID="{67BD8A3D-7733-46E0-ABDC-8CF19DD82A8F}" presName="hierChild7" presStyleCnt="0"/>
      <dgm:spPr/>
    </dgm:pt>
    <dgm:pt modelId="{C13BDB79-ABA3-4FA1-AD01-4E69AF6FA60E}" type="pres">
      <dgm:prSet presAssocID="{9A737D46-823D-42E8-8529-7AEA3A035DB5}" presName="Name111" presStyleLbl="parChTrans1D2" presStyleIdx="6" presStyleCnt="7"/>
      <dgm:spPr/>
      <dgm:t>
        <a:bodyPr/>
        <a:lstStyle/>
        <a:p>
          <a:endParaRPr lang="en-US"/>
        </a:p>
      </dgm:t>
    </dgm:pt>
    <dgm:pt modelId="{0025FAA8-1AB0-4D65-B90B-15F88AEE196B}" type="pres">
      <dgm:prSet presAssocID="{920E38C7-7C3C-48BE-9307-87A84E751523}" presName="hierRoot3" presStyleCnt="0">
        <dgm:presLayoutVars>
          <dgm:hierBranch val="init"/>
        </dgm:presLayoutVars>
      </dgm:prSet>
      <dgm:spPr/>
    </dgm:pt>
    <dgm:pt modelId="{81E3A58E-D01D-40AD-A75A-7C1848C9608D}" type="pres">
      <dgm:prSet presAssocID="{920E38C7-7C3C-48BE-9307-87A84E751523}" presName="rootComposite3" presStyleCnt="0"/>
      <dgm:spPr/>
    </dgm:pt>
    <dgm:pt modelId="{7BB5121D-7198-49BD-BA1D-065445ADD10F}" type="pres">
      <dgm:prSet presAssocID="{920E38C7-7C3C-48BE-9307-87A84E751523}" presName="rootText3" presStyleLbl="asst1" presStyleIdx="1" presStyleCnt="2" custScaleX="132450" custScaleY="136005">
        <dgm:presLayoutVars>
          <dgm:chPref val="3"/>
        </dgm:presLayoutVars>
      </dgm:prSet>
      <dgm:spPr/>
      <dgm:t>
        <a:bodyPr/>
        <a:lstStyle/>
        <a:p>
          <a:endParaRPr lang="en-US"/>
        </a:p>
      </dgm:t>
    </dgm:pt>
    <dgm:pt modelId="{87B43CCE-4BFE-49BA-A50D-CAA4428BC623}" type="pres">
      <dgm:prSet presAssocID="{920E38C7-7C3C-48BE-9307-87A84E751523}" presName="rootConnector3" presStyleLbl="asst1" presStyleIdx="1" presStyleCnt="2"/>
      <dgm:spPr/>
      <dgm:t>
        <a:bodyPr/>
        <a:lstStyle/>
        <a:p>
          <a:endParaRPr lang="en-US"/>
        </a:p>
      </dgm:t>
    </dgm:pt>
    <dgm:pt modelId="{D91CA2E7-FAE6-4CCC-A9A1-3E9E8ED944AF}" type="pres">
      <dgm:prSet presAssocID="{920E38C7-7C3C-48BE-9307-87A84E751523}" presName="hierChild6" presStyleCnt="0"/>
      <dgm:spPr/>
    </dgm:pt>
    <dgm:pt modelId="{273F6907-F02B-4338-98E5-5ECAAED1DDCA}" type="pres">
      <dgm:prSet presAssocID="{920E38C7-7C3C-48BE-9307-87A84E751523}" presName="hierChild7" presStyleCnt="0"/>
      <dgm:spPr/>
    </dgm:pt>
  </dgm:ptLst>
  <dgm:cxnLst>
    <dgm:cxn modelId="{4EB1B6F0-7F30-489C-9041-B67B0C7D3B2D}" type="presOf" srcId="{0952FF02-CA79-4284-B9DE-CC166794A2F3}" destId="{8D6BB1F7-FF4D-4CA3-AC72-F09B825139C6}" srcOrd="0" destOrd="0" presId="urn:microsoft.com/office/officeart/2005/8/layout/orgChart1"/>
    <dgm:cxn modelId="{1AA19276-34CF-4BA8-AF34-96F8A7F89D3F}" type="presOf" srcId="{67BD8A3D-7733-46E0-ABDC-8CF19DD82A8F}" destId="{CBE4C545-A840-4839-A559-BAC25C4EA122}" srcOrd="0" destOrd="0" presId="urn:microsoft.com/office/officeart/2005/8/layout/orgChart1"/>
    <dgm:cxn modelId="{43DD891C-514A-4208-AA26-6AE8B2CB8A40}" type="presOf" srcId="{A5B76025-0612-4F30-9BC3-7592F1473D2E}" destId="{C42BE9D8-00C6-44A9-87EF-0FBA58BF7308}" srcOrd="0" destOrd="0" presId="urn:microsoft.com/office/officeart/2005/8/layout/orgChart1"/>
    <dgm:cxn modelId="{A317EFF2-BB2C-4506-A34A-9D2D9CA0B8B7}" type="presOf" srcId="{F39973E4-5DAA-46B3-A9F1-BA20CD6ECC2E}" destId="{B62D0E95-60FF-43F2-8D43-FF8D9F03005D}" srcOrd="0" destOrd="0" presId="urn:microsoft.com/office/officeart/2005/8/layout/orgChart1"/>
    <dgm:cxn modelId="{67ABFD20-E263-487D-80DE-FA057445C300}" type="presOf" srcId="{0952FF02-CA79-4284-B9DE-CC166794A2F3}" destId="{3AE2EEB8-E5DE-4228-B00D-40F840ED54A3}" srcOrd="1" destOrd="0" presId="urn:microsoft.com/office/officeart/2005/8/layout/orgChart1"/>
    <dgm:cxn modelId="{C9895E4C-37DA-47D2-9DBD-2DD1335A7EFE}" srcId="{0952FF02-CA79-4284-B9DE-CC166794A2F3}" destId="{920E38C7-7C3C-48BE-9307-87A84E751523}" srcOrd="1" destOrd="0" parTransId="{9A737D46-823D-42E8-8529-7AEA3A035DB5}" sibTransId="{C0DADDAC-3798-42AC-90B8-3240A397BE9C}"/>
    <dgm:cxn modelId="{85ECBE74-6095-4EAB-957D-F54E5476C5DC}" type="presOf" srcId="{DFFE821B-34C9-461D-B5B4-60955CE85B46}" destId="{78C19039-BAB9-44F2-B16D-69FA4948BC8C}" srcOrd="0" destOrd="0" presId="urn:microsoft.com/office/officeart/2005/8/layout/orgChart1"/>
    <dgm:cxn modelId="{B7C41DA5-1128-4414-BD01-FDD034E3EB55}" srcId="{0952FF02-CA79-4284-B9DE-CC166794A2F3}" destId="{60288596-085E-4D87-A2AB-58A9463C2DE6}" srcOrd="2" destOrd="0" parTransId="{81D4C0C5-A3F1-47D2-B8D1-17645CDA3760}" sibTransId="{D5C37E03-8AC1-4E58-B87E-B851740BB04A}"/>
    <dgm:cxn modelId="{8E506598-C124-47B3-A89C-E313320AFB1A}" type="presOf" srcId="{81D4C0C5-A3F1-47D2-B8D1-17645CDA3760}" destId="{F00DDC91-AC52-4FF6-AD1D-DCD4FF176AA8}" srcOrd="0" destOrd="0" presId="urn:microsoft.com/office/officeart/2005/8/layout/orgChart1"/>
    <dgm:cxn modelId="{47D199E1-8FFA-4778-8DC2-07DB0730B46C}" type="presOf" srcId="{A5B76025-0612-4F30-9BC3-7592F1473D2E}" destId="{1B002F72-F281-4301-8484-B32A5CB3C6BB}" srcOrd="1" destOrd="0" presId="urn:microsoft.com/office/officeart/2005/8/layout/orgChart1"/>
    <dgm:cxn modelId="{85782FF8-AF7C-4D37-8245-A5A4DCA6034B}" type="presOf" srcId="{E061CB2F-1E1B-4B86-8CAE-8010673504DF}" destId="{5AC2FFF9-A84C-44A5-A8CC-F5997531BE26}" srcOrd="0" destOrd="0" presId="urn:microsoft.com/office/officeart/2005/8/layout/orgChart1"/>
    <dgm:cxn modelId="{DEEFBD51-5ACB-49B8-AE24-7EC6C0C26B2F}" type="presOf" srcId="{60288596-085E-4D87-A2AB-58A9463C2DE6}" destId="{AABBDCA4-F85A-42A8-A682-F060614CD2D0}" srcOrd="0" destOrd="0" presId="urn:microsoft.com/office/officeart/2005/8/layout/orgChart1"/>
    <dgm:cxn modelId="{171BDE3D-A59D-4B7D-9954-356B6AD28060}" type="presOf" srcId="{2C78933C-FDAA-4AE7-83EB-C08533A3A6A2}" destId="{75239B25-CF09-4961-8C08-4BF70BA32AD3}" srcOrd="0" destOrd="0" presId="urn:microsoft.com/office/officeart/2005/8/layout/orgChart1"/>
    <dgm:cxn modelId="{62FE679B-6BEA-4402-A43D-6E4211B52F42}" srcId="{0952FF02-CA79-4284-B9DE-CC166794A2F3}" destId="{A5B76025-0612-4F30-9BC3-7592F1473D2E}" srcOrd="3" destOrd="0" parTransId="{4CFACDBA-E9DA-4049-8374-18786C998DC4}" sibTransId="{9AB120FA-4854-4AD6-BA54-258EE06D7218}"/>
    <dgm:cxn modelId="{9FCEDC18-5834-4C21-AD79-C53102F6F868}" type="presOf" srcId="{920E38C7-7C3C-48BE-9307-87A84E751523}" destId="{87B43CCE-4BFE-49BA-A50D-CAA4428BC623}" srcOrd="1" destOrd="0" presId="urn:microsoft.com/office/officeart/2005/8/layout/orgChart1"/>
    <dgm:cxn modelId="{DE242E04-D446-481B-BAA5-B253837D3398}" type="presOf" srcId="{920E38C7-7C3C-48BE-9307-87A84E751523}" destId="{7BB5121D-7198-49BD-BA1D-065445ADD10F}" srcOrd="0" destOrd="0" presId="urn:microsoft.com/office/officeart/2005/8/layout/orgChart1"/>
    <dgm:cxn modelId="{0477C0DD-A23A-4A4C-A524-5ABE436C1FEB}" srcId="{0952FF02-CA79-4284-B9DE-CC166794A2F3}" destId="{F39973E4-5DAA-46B3-A9F1-BA20CD6ECC2E}" srcOrd="6" destOrd="0" parTransId="{E061CB2F-1E1B-4B86-8CAE-8010673504DF}" sibTransId="{99A15B9A-D349-4A3F-ABB4-37F7E8E8392C}"/>
    <dgm:cxn modelId="{B3714E35-132E-439F-8CFA-E8C43E8CA6A9}" type="presOf" srcId="{60288596-085E-4D87-A2AB-58A9463C2DE6}" destId="{7F3C3B74-AAD4-45DB-BB15-FBB45292CAA3}" srcOrd="1" destOrd="0" presId="urn:microsoft.com/office/officeart/2005/8/layout/orgChart1"/>
    <dgm:cxn modelId="{DE8DE823-8B3E-48F3-B1A1-51F19CA4F369}" type="presOf" srcId="{5709A5F5-9B1D-4FA3-9B60-4DBD8D13ABC7}" destId="{C1B340C8-816A-4BBB-A943-972B6723B0A3}" srcOrd="0" destOrd="0" presId="urn:microsoft.com/office/officeart/2005/8/layout/orgChart1"/>
    <dgm:cxn modelId="{7276C610-7F20-4CC1-A35E-9B8751BE47C0}" srcId="{0952FF02-CA79-4284-B9DE-CC166794A2F3}" destId="{8DCB621C-572C-4040-A225-EDADCB2AE7FE}" srcOrd="5" destOrd="0" parTransId="{5709A5F5-9B1D-4FA3-9B60-4DBD8D13ABC7}" sibTransId="{BEBEF363-4D93-46C2-9893-7AFE960CA670}"/>
    <dgm:cxn modelId="{7AD69A6A-7D62-457A-A8D6-E0855120A895}" type="presOf" srcId="{F39973E4-5DAA-46B3-A9F1-BA20CD6ECC2E}" destId="{E03D3C5E-31D7-4126-B90A-E02644366A54}" srcOrd="1" destOrd="0" presId="urn:microsoft.com/office/officeart/2005/8/layout/orgChart1"/>
    <dgm:cxn modelId="{0B8C8194-53C8-448C-A0E0-32CBBC4D3250}" srcId="{0952FF02-CA79-4284-B9DE-CC166794A2F3}" destId="{9CE76DB2-BA53-49FA-8F0A-BD1DDCD3D7D7}" srcOrd="4" destOrd="0" parTransId="{DFFE821B-34C9-461D-B5B4-60955CE85B46}" sibTransId="{E80CEDAF-D6BE-45E5-873B-BD204575BE4C}"/>
    <dgm:cxn modelId="{609E0BEF-33CE-4A15-BB0C-9089F0FF49B9}" type="presOf" srcId="{9CE76DB2-BA53-49FA-8F0A-BD1DDCD3D7D7}" destId="{90D2F748-576D-40D5-927D-95890D63BF37}" srcOrd="0" destOrd="0" presId="urn:microsoft.com/office/officeart/2005/8/layout/orgChart1"/>
    <dgm:cxn modelId="{42F31640-0640-4A84-A89B-4900648D98AF}" type="presOf" srcId="{0517BEDF-8CA5-4A1E-AE38-78F3993981B7}" destId="{DA3123E4-778E-47CC-A58B-FAD9EAE74A02}" srcOrd="0" destOrd="0" presId="urn:microsoft.com/office/officeart/2005/8/layout/orgChart1"/>
    <dgm:cxn modelId="{9F1138F9-220F-4233-A977-34A1F84AD87D}" type="presOf" srcId="{4CFACDBA-E9DA-4049-8374-18786C998DC4}" destId="{9814E953-F9DA-47FA-B2F6-9528AA6BCD3F}" srcOrd="0" destOrd="0" presId="urn:microsoft.com/office/officeart/2005/8/layout/orgChart1"/>
    <dgm:cxn modelId="{F7F901FB-F50F-40C9-8D2A-435A0676A091}" srcId="{0952FF02-CA79-4284-B9DE-CC166794A2F3}" destId="{67BD8A3D-7733-46E0-ABDC-8CF19DD82A8F}" srcOrd="0" destOrd="0" parTransId="{0517BEDF-8CA5-4A1E-AE38-78F3993981B7}" sibTransId="{1B4D7988-864B-4D7E-A1C2-C3670B4F4AA6}"/>
    <dgm:cxn modelId="{3EBD9291-6B0F-488A-9EB1-2B440DD955B8}" type="presOf" srcId="{67BD8A3D-7733-46E0-ABDC-8CF19DD82A8F}" destId="{7D60C6D5-CCB2-4167-BAE4-4E803AB21974}" srcOrd="1" destOrd="0" presId="urn:microsoft.com/office/officeart/2005/8/layout/orgChart1"/>
    <dgm:cxn modelId="{62F6EF2A-06F6-42FD-9628-04B472BD11CD}" type="presOf" srcId="{9CE76DB2-BA53-49FA-8F0A-BD1DDCD3D7D7}" destId="{11BB84E6-A881-4105-B1A8-7233A4E90E2D}" srcOrd="1" destOrd="0" presId="urn:microsoft.com/office/officeart/2005/8/layout/orgChart1"/>
    <dgm:cxn modelId="{29EF52CA-8854-462D-AF87-5027A04137B7}" type="presOf" srcId="{9A737D46-823D-42E8-8529-7AEA3A035DB5}" destId="{C13BDB79-ABA3-4FA1-AD01-4E69AF6FA60E}" srcOrd="0" destOrd="0" presId="urn:microsoft.com/office/officeart/2005/8/layout/orgChart1"/>
    <dgm:cxn modelId="{E20018F3-AB64-429C-8A27-0962DFC85AEF}" srcId="{2C78933C-FDAA-4AE7-83EB-C08533A3A6A2}" destId="{0952FF02-CA79-4284-B9DE-CC166794A2F3}" srcOrd="0" destOrd="0" parTransId="{C17FFE1B-4F5E-4C35-A187-CE4AA8117E3C}" sibTransId="{49AB6F7C-7BAE-4AFB-80E7-CE6CA1DF1FF9}"/>
    <dgm:cxn modelId="{EC26010A-F5B1-4B73-B747-BAAF9359A6F8}" type="presOf" srcId="{8DCB621C-572C-4040-A225-EDADCB2AE7FE}" destId="{FA208DDA-6AEB-4C07-9EBA-7EA9685F7901}" srcOrd="1" destOrd="0" presId="urn:microsoft.com/office/officeart/2005/8/layout/orgChart1"/>
    <dgm:cxn modelId="{B0F7608C-B7A8-4E19-BC92-E0A48E157357}" type="presOf" srcId="{8DCB621C-572C-4040-A225-EDADCB2AE7FE}" destId="{D5319EDB-A0C1-45FF-BB76-B699CAC060C9}" srcOrd="0" destOrd="0" presId="urn:microsoft.com/office/officeart/2005/8/layout/orgChart1"/>
    <dgm:cxn modelId="{AAC72152-477D-447F-9576-44B81807C90F}" type="presParOf" srcId="{75239B25-CF09-4961-8C08-4BF70BA32AD3}" destId="{3EB58FFE-21F6-4244-8F4A-A9BCBC76EE16}" srcOrd="0" destOrd="0" presId="urn:microsoft.com/office/officeart/2005/8/layout/orgChart1"/>
    <dgm:cxn modelId="{A360D0C0-6749-4A8B-AFCF-C380BDA12455}" type="presParOf" srcId="{3EB58FFE-21F6-4244-8F4A-A9BCBC76EE16}" destId="{88FE4250-A52A-4207-AB2D-ED80737EE331}" srcOrd="0" destOrd="0" presId="urn:microsoft.com/office/officeart/2005/8/layout/orgChart1"/>
    <dgm:cxn modelId="{4167861D-9B99-45A9-B52F-577E81EF9F72}" type="presParOf" srcId="{88FE4250-A52A-4207-AB2D-ED80737EE331}" destId="{8D6BB1F7-FF4D-4CA3-AC72-F09B825139C6}" srcOrd="0" destOrd="0" presId="urn:microsoft.com/office/officeart/2005/8/layout/orgChart1"/>
    <dgm:cxn modelId="{55CE2C00-2375-4732-BAD8-85963BF00688}" type="presParOf" srcId="{88FE4250-A52A-4207-AB2D-ED80737EE331}" destId="{3AE2EEB8-E5DE-4228-B00D-40F840ED54A3}" srcOrd="1" destOrd="0" presId="urn:microsoft.com/office/officeart/2005/8/layout/orgChart1"/>
    <dgm:cxn modelId="{8E9F435E-4E24-4D0D-94BD-C4CD93458623}" type="presParOf" srcId="{3EB58FFE-21F6-4244-8F4A-A9BCBC76EE16}" destId="{88A61805-A61E-4A71-9553-3727BC3CD962}" srcOrd="1" destOrd="0" presId="urn:microsoft.com/office/officeart/2005/8/layout/orgChart1"/>
    <dgm:cxn modelId="{379B8F94-572A-4F7C-9624-7268208ACD49}" type="presParOf" srcId="{88A61805-A61E-4A71-9553-3727BC3CD962}" destId="{F00DDC91-AC52-4FF6-AD1D-DCD4FF176AA8}" srcOrd="0" destOrd="0" presId="urn:microsoft.com/office/officeart/2005/8/layout/orgChart1"/>
    <dgm:cxn modelId="{0D9AA122-6C86-448C-9E55-CC8AA56EF1AA}" type="presParOf" srcId="{88A61805-A61E-4A71-9553-3727BC3CD962}" destId="{4A6C988E-A9FE-49E4-88A6-443D3E66B7CD}" srcOrd="1" destOrd="0" presId="urn:microsoft.com/office/officeart/2005/8/layout/orgChart1"/>
    <dgm:cxn modelId="{291F864A-09D2-4E56-BBCC-576FAAE57DF9}" type="presParOf" srcId="{4A6C988E-A9FE-49E4-88A6-443D3E66B7CD}" destId="{39696FEB-4FF0-42A8-B125-71796D0C830C}" srcOrd="0" destOrd="0" presId="urn:microsoft.com/office/officeart/2005/8/layout/orgChart1"/>
    <dgm:cxn modelId="{64056AF1-915E-4FD3-B61E-D6FDF7FE144C}" type="presParOf" srcId="{39696FEB-4FF0-42A8-B125-71796D0C830C}" destId="{AABBDCA4-F85A-42A8-A682-F060614CD2D0}" srcOrd="0" destOrd="0" presId="urn:microsoft.com/office/officeart/2005/8/layout/orgChart1"/>
    <dgm:cxn modelId="{6EF41798-BBD3-445A-BAA2-D8B538B8805B}" type="presParOf" srcId="{39696FEB-4FF0-42A8-B125-71796D0C830C}" destId="{7F3C3B74-AAD4-45DB-BB15-FBB45292CAA3}" srcOrd="1" destOrd="0" presId="urn:microsoft.com/office/officeart/2005/8/layout/orgChart1"/>
    <dgm:cxn modelId="{16ECE01D-55F0-40E8-85B2-2F3F3A21B478}" type="presParOf" srcId="{4A6C988E-A9FE-49E4-88A6-443D3E66B7CD}" destId="{B8C5D46E-9B78-4E4F-927B-E379944A5033}" srcOrd="1" destOrd="0" presId="urn:microsoft.com/office/officeart/2005/8/layout/orgChart1"/>
    <dgm:cxn modelId="{701458D2-8304-4DD7-8877-3312C3EBADF2}" type="presParOf" srcId="{4A6C988E-A9FE-49E4-88A6-443D3E66B7CD}" destId="{BCBF32F0-3FEE-4E34-8853-B1C58F977DA0}" srcOrd="2" destOrd="0" presId="urn:microsoft.com/office/officeart/2005/8/layout/orgChart1"/>
    <dgm:cxn modelId="{0884D794-0DCC-4F00-A7B1-3338CDC6F8FB}" type="presParOf" srcId="{88A61805-A61E-4A71-9553-3727BC3CD962}" destId="{9814E953-F9DA-47FA-B2F6-9528AA6BCD3F}" srcOrd="2" destOrd="0" presId="urn:microsoft.com/office/officeart/2005/8/layout/orgChart1"/>
    <dgm:cxn modelId="{207DBA1B-AD1D-4350-8211-EF0A3D0BA6B6}" type="presParOf" srcId="{88A61805-A61E-4A71-9553-3727BC3CD962}" destId="{812821DD-24F0-47B1-B0B5-EEB1B4D99D14}" srcOrd="3" destOrd="0" presId="urn:microsoft.com/office/officeart/2005/8/layout/orgChart1"/>
    <dgm:cxn modelId="{8EF5B49E-003E-433D-96E9-90463E4920D0}" type="presParOf" srcId="{812821DD-24F0-47B1-B0B5-EEB1B4D99D14}" destId="{742BE82D-B395-4AD1-9853-D6E4892EAAEE}" srcOrd="0" destOrd="0" presId="urn:microsoft.com/office/officeart/2005/8/layout/orgChart1"/>
    <dgm:cxn modelId="{E046C4CE-98F4-47F5-B799-60FDBCA84969}" type="presParOf" srcId="{742BE82D-B395-4AD1-9853-D6E4892EAAEE}" destId="{C42BE9D8-00C6-44A9-87EF-0FBA58BF7308}" srcOrd="0" destOrd="0" presId="urn:microsoft.com/office/officeart/2005/8/layout/orgChart1"/>
    <dgm:cxn modelId="{BB318AA2-8F78-4D1C-AEBC-F299D0B0DF5B}" type="presParOf" srcId="{742BE82D-B395-4AD1-9853-D6E4892EAAEE}" destId="{1B002F72-F281-4301-8484-B32A5CB3C6BB}" srcOrd="1" destOrd="0" presId="urn:microsoft.com/office/officeart/2005/8/layout/orgChart1"/>
    <dgm:cxn modelId="{D06A58E1-8F90-45A5-BEEB-489F285BD03E}" type="presParOf" srcId="{812821DD-24F0-47B1-B0B5-EEB1B4D99D14}" destId="{0C3A2696-A5BE-455A-AC98-D3680D0086F3}" srcOrd="1" destOrd="0" presId="urn:microsoft.com/office/officeart/2005/8/layout/orgChart1"/>
    <dgm:cxn modelId="{732322A1-14F0-4137-8646-BE130F634685}" type="presParOf" srcId="{812821DD-24F0-47B1-B0B5-EEB1B4D99D14}" destId="{13B6D1AE-A169-433F-9476-144CAC96117F}" srcOrd="2" destOrd="0" presId="urn:microsoft.com/office/officeart/2005/8/layout/orgChart1"/>
    <dgm:cxn modelId="{21FBC81D-7649-43F5-AE9E-3283E54E4960}" type="presParOf" srcId="{88A61805-A61E-4A71-9553-3727BC3CD962}" destId="{78C19039-BAB9-44F2-B16D-69FA4948BC8C}" srcOrd="4" destOrd="0" presId="urn:microsoft.com/office/officeart/2005/8/layout/orgChart1"/>
    <dgm:cxn modelId="{89D6DA27-C346-42FF-B754-16900FEB5DA8}" type="presParOf" srcId="{88A61805-A61E-4A71-9553-3727BC3CD962}" destId="{0E5A928B-71AF-49B6-8A8F-5D2607F141EB}" srcOrd="5" destOrd="0" presId="urn:microsoft.com/office/officeart/2005/8/layout/orgChart1"/>
    <dgm:cxn modelId="{C53D4F7F-2B36-4198-8D1F-6CE280692F8F}" type="presParOf" srcId="{0E5A928B-71AF-49B6-8A8F-5D2607F141EB}" destId="{E86D52A0-5BF4-4F9C-967C-BB55E57C1CED}" srcOrd="0" destOrd="0" presId="urn:microsoft.com/office/officeart/2005/8/layout/orgChart1"/>
    <dgm:cxn modelId="{65B746A9-1E41-4E2F-B05B-D40FA299F79E}" type="presParOf" srcId="{E86D52A0-5BF4-4F9C-967C-BB55E57C1CED}" destId="{90D2F748-576D-40D5-927D-95890D63BF37}" srcOrd="0" destOrd="0" presId="urn:microsoft.com/office/officeart/2005/8/layout/orgChart1"/>
    <dgm:cxn modelId="{49D851DA-1A3D-4F7B-8F8B-2D54346DF7EC}" type="presParOf" srcId="{E86D52A0-5BF4-4F9C-967C-BB55E57C1CED}" destId="{11BB84E6-A881-4105-B1A8-7233A4E90E2D}" srcOrd="1" destOrd="0" presId="urn:microsoft.com/office/officeart/2005/8/layout/orgChart1"/>
    <dgm:cxn modelId="{952EA8E2-3FFB-484C-9045-6817CD676D62}" type="presParOf" srcId="{0E5A928B-71AF-49B6-8A8F-5D2607F141EB}" destId="{A12DA105-FACD-4F19-AC2C-0CDACF218AB3}" srcOrd="1" destOrd="0" presId="urn:microsoft.com/office/officeart/2005/8/layout/orgChart1"/>
    <dgm:cxn modelId="{351E299E-65B7-4F6E-A3BB-F7F2F7723D98}" type="presParOf" srcId="{0E5A928B-71AF-49B6-8A8F-5D2607F141EB}" destId="{37D5E2C1-90F0-4AB2-ACF3-58518D378C35}" srcOrd="2" destOrd="0" presId="urn:microsoft.com/office/officeart/2005/8/layout/orgChart1"/>
    <dgm:cxn modelId="{DF5AFA1E-016B-4C5B-A4A4-3B3E0A36DE60}" type="presParOf" srcId="{88A61805-A61E-4A71-9553-3727BC3CD962}" destId="{C1B340C8-816A-4BBB-A943-972B6723B0A3}" srcOrd="6" destOrd="0" presId="urn:microsoft.com/office/officeart/2005/8/layout/orgChart1"/>
    <dgm:cxn modelId="{AE87C267-9A26-40BF-9E2A-919AD7835DF3}" type="presParOf" srcId="{88A61805-A61E-4A71-9553-3727BC3CD962}" destId="{F1D1C4FF-3D61-4009-80A3-BFDF652613CF}" srcOrd="7" destOrd="0" presId="urn:microsoft.com/office/officeart/2005/8/layout/orgChart1"/>
    <dgm:cxn modelId="{9B50136C-0AF7-4E31-8786-B6108B7236A2}" type="presParOf" srcId="{F1D1C4FF-3D61-4009-80A3-BFDF652613CF}" destId="{7C401B93-14C5-4AA2-8FBA-3EA2395C8B85}" srcOrd="0" destOrd="0" presId="urn:microsoft.com/office/officeart/2005/8/layout/orgChart1"/>
    <dgm:cxn modelId="{4FB8DC82-92DB-475A-B23A-0FA459C23D53}" type="presParOf" srcId="{7C401B93-14C5-4AA2-8FBA-3EA2395C8B85}" destId="{D5319EDB-A0C1-45FF-BB76-B699CAC060C9}" srcOrd="0" destOrd="0" presId="urn:microsoft.com/office/officeart/2005/8/layout/orgChart1"/>
    <dgm:cxn modelId="{ECA3A48D-AD8D-4E6E-B29E-E02E15C70039}" type="presParOf" srcId="{7C401B93-14C5-4AA2-8FBA-3EA2395C8B85}" destId="{FA208DDA-6AEB-4C07-9EBA-7EA9685F7901}" srcOrd="1" destOrd="0" presId="urn:microsoft.com/office/officeart/2005/8/layout/orgChart1"/>
    <dgm:cxn modelId="{F1AC0EDE-A4B0-44AD-801E-A3509F5D801C}" type="presParOf" srcId="{F1D1C4FF-3D61-4009-80A3-BFDF652613CF}" destId="{1DC62343-254C-415D-BE29-5010A9A24513}" srcOrd="1" destOrd="0" presId="urn:microsoft.com/office/officeart/2005/8/layout/orgChart1"/>
    <dgm:cxn modelId="{8554A59C-EA65-474C-BEBE-8F2CF3EC028C}" type="presParOf" srcId="{F1D1C4FF-3D61-4009-80A3-BFDF652613CF}" destId="{61175312-0570-44B3-9B51-070AA395AD84}" srcOrd="2" destOrd="0" presId="urn:microsoft.com/office/officeart/2005/8/layout/orgChart1"/>
    <dgm:cxn modelId="{3CECA385-62D0-4B00-81D6-7C852DA9C3C0}" type="presParOf" srcId="{88A61805-A61E-4A71-9553-3727BC3CD962}" destId="{5AC2FFF9-A84C-44A5-A8CC-F5997531BE26}" srcOrd="8" destOrd="0" presId="urn:microsoft.com/office/officeart/2005/8/layout/orgChart1"/>
    <dgm:cxn modelId="{5FB9BB47-C7F7-4F8B-A1EC-39AEF739D25D}" type="presParOf" srcId="{88A61805-A61E-4A71-9553-3727BC3CD962}" destId="{ADFF6FC8-2006-48F9-9BFB-7706DDF92D1C}" srcOrd="9" destOrd="0" presId="urn:microsoft.com/office/officeart/2005/8/layout/orgChart1"/>
    <dgm:cxn modelId="{819ABE92-432E-41C6-8EDF-6692160A00D2}" type="presParOf" srcId="{ADFF6FC8-2006-48F9-9BFB-7706DDF92D1C}" destId="{CCD99ECF-F5F9-4F4C-8626-1B99ACCCC37A}" srcOrd="0" destOrd="0" presId="urn:microsoft.com/office/officeart/2005/8/layout/orgChart1"/>
    <dgm:cxn modelId="{F1C88C48-D10E-4CE2-BDA6-70D0EF7FB3BF}" type="presParOf" srcId="{CCD99ECF-F5F9-4F4C-8626-1B99ACCCC37A}" destId="{B62D0E95-60FF-43F2-8D43-FF8D9F03005D}" srcOrd="0" destOrd="0" presId="urn:microsoft.com/office/officeart/2005/8/layout/orgChart1"/>
    <dgm:cxn modelId="{DB436854-48A0-43DA-8AE0-27B9FC59EF6D}" type="presParOf" srcId="{CCD99ECF-F5F9-4F4C-8626-1B99ACCCC37A}" destId="{E03D3C5E-31D7-4126-B90A-E02644366A54}" srcOrd="1" destOrd="0" presId="urn:microsoft.com/office/officeart/2005/8/layout/orgChart1"/>
    <dgm:cxn modelId="{000593D0-B1F2-4591-9C32-880079D69B2B}" type="presParOf" srcId="{ADFF6FC8-2006-48F9-9BFB-7706DDF92D1C}" destId="{5C0AD743-DCE3-4153-93AA-F9343490A811}" srcOrd="1" destOrd="0" presId="urn:microsoft.com/office/officeart/2005/8/layout/orgChart1"/>
    <dgm:cxn modelId="{1289966B-69F4-4AC2-BFCB-9D0E78CEF333}" type="presParOf" srcId="{ADFF6FC8-2006-48F9-9BFB-7706DDF92D1C}" destId="{3D6FCFE4-B84B-471D-AEAC-87DA4F71F86F}" srcOrd="2" destOrd="0" presId="urn:microsoft.com/office/officeart/2005/8/layout/orgChart1"/>
    <dgm:cxn modelId="{0E6DEB6B-5C38-4525-8360-710D0010D1BA}" type="presParOf" srcId="{3EB58FFE-21F6-4244-8F4A-A9BCBC76EE16}" destId="{4ACA2CC8-35DC-48C7-B192-8B155455E116}" srcOrd="2" destOrd="0" presId="urn:microsoft.com/office/officeart/2005/8/layout/orgChart1"/>
    <dgm:cxn modelId="{F2FD4489-063E-4B8A-BA06-22FCEA0F3FC3}" type="presParOf" srcId="{4ACA2CC8-35DC-48C7-B192-8B155455E116}" destId="{DA3123E4-778E-47CC-A58B-FAD9EAE74A02}" srcOrd="0" destOrd="0" presId="urn:microsoft.com/office/officeart/2005/8/layout/orgChart1"/>
    <dgm:cxn modelId="{9F117B43-FD51-4766-A869-FD2510C83DC2}" type="presParOf" srcId="{4ACA2CC8-35DC-48C7-B192-8B155455E116}" destId="{5CBC69D5-B2AA-4608-9841-8407FAA125E6}" srcOrd="1" destOrd="0" presId="urn:microsoft.com/office/officeart/2005/8/layout/orgChart1"/>
    <dgm:cxn modelId="{7D679844-08A2-4EB9-806B-0C9BA31AE52A}" type="presParOf" srcId="{5CBC69D5-B2AA-4608-9841-8407FAA125E6}" destId="{ADA092C1-6AF3-464B-AA85-3433AFEB897F}" srcOrd="0" destOrd="0" presId="urn:microsoft.com/office/officeart/2005/8/layout/orgChart1"/>
    <dgm:cxn modelId="{18E4EEAE-7D44-43D9-A05E-4A572BBF768C}" type="presParOf" srcId="{ADA092C1-6AF3-464B-AA85-3433AFEB897F}" destId="{CBE4C545-A840-4839-A559-BAC25C4EA122}" srcOrd="0" destOrd="0" presId="urn:microsoft.com/office/officeart/2005/8/layout/orgChart1"/>
    <dgm:cxn modelId="{90D6B40C-3FCD-419C-871A-8848B610384F}" type="presParOf" srcId="{ADA092C1-6AF3-464B-AA85-3433AFEB897F}" destId="{7D60C6D5-CCB2-4167-BAE4-4E803AB21974}" srcOrd="1" destOrd="0" presId="urn:microsoft.com/office/officeart/2005/8/layout/orgChart1"/>
    <dgm:cxn modelId="{5D1FD6C5-9EEC-433B-8A4A-4237506C5561}" type="presParOf" srcId="{5CBC69D5-B2AA-4608-9841-8407FAA125E6}" destId="{3B119592-E25C-48A8-B569-4F9AFA1FA902}" srcOrd="1" destOrd="0" presId="urn:microsoft.com/office/officeart/2005/8/layout/orgChart1"/>
    <dgm:cxn modelId="{820F37BC-85B5-4A41-90A8-8FA506BF36F8}" type="presParOf" srcId="{5CBC69D5-B2AA-4608-9841-8407FAA125E6}" destId="{DC98A2B6-930A-4FB1-8769-832317C147CC}" srcOrd="2" destOrd="0" presId="urn:microsoft.com/office/officeart/2005/8/layout/orgChart1"/>
    <dgm:cxn modelId="{74B7EFD7-8082-4481-B362-AF9DB28F35B8}" type="presParOf" srcId="{4ACA2CC8-35DC-48C7-B192-8B155455E116}" destId="{C13BDB79-ABA3-4FA1-AD01-4E69AF6FA60E}" srcOrd="2" destOrd="0" presId="urn:microsoft.com/office/officeart/2005/8/layout/orgChart1"/>
    <dgm:cxn modelId="{5CF42D64-B171-4C05-A3ED-5C945852DE92}" type="presParOf" srcId="{4ACA2CC8-35DC-48C7-B192-8B155455E116}" destId="{0025FAA8-1AB0-4D65-B90B-15F88AEE196B}" srcOrd="3" destOrd="0" presId="urn:microsoft.com/office/officeart/2005/8/layout/orgChart1"/>
    <dgm:cxn modelId="{A189C439-8B8D-4A0A-9CA1-DFAC9DECBFC9}" type="presParOf" srcId="{0025FAA8-1AB0-4D65-B90B-15F88AEE196B}" destId="{81E3A58E-D01D-40AD-A75A-7C1848C9608D}" srcOrd="0" destOrd="0" presId="urn:microsoft.com/office/officeart/2005/8/layout/orgChart1"/>
    <dgm:cxn modelId="{D4E05C00-4796-4D4A-B301-BECA0D67E9AA}" type="presParOf" srcId="{81E3A58E-D01D-40AD-A75A-7C1848C9608D}" destId="{7BB5121D-7198-49BD-BA1D-065445ADD10F}" srcOrd="0" destOrd="0" presId="urn:microsoft.com/office/officeart/2005/8/layout/orgChart1"/>
    <dgm:cxn modelId="{924E31F1-412D-4593-AC25-0C25A7457C7F}" type="presParOf" srcId="{81E3A58E-D01D-40AD-A75A-7C1848C9608D}" destId="{87B43CCE-4BFE-49BA-A50D-CAA4428BC623}" srcOrd="1" destOrd="0" presId="urn:microsoft.com/office/officeart/2005/8/layout/orgChart1"/>
    <dgm:cxn modelId="{A3F3CE95-9930-4798-8A62-30B264EB03A0}" type="presParOf" srcId="{0025FAA8-1AB0-4D65-B90B-15F88AEE196B}" destId="{D91CA2E7-FAE6-4CCC-A9A1-3E9E8ED944AF}" srcOrd="1" destOrd="0" presId="urn:microsoft.com/office/officeart/2005/8/layout/orgChart1"/>
    <dgm:cxn modelId="{DB23590F-594B-4909-B259-032112D66E4B}" type="presParOf" srcId="{0025FAA8-1AB0-4D65-B90B-15F88AEE196B}" destId="{273F6907-F02B-4338-98E5-5ECAAED1DDCA}" srcOrd="2" destOrd="0" presId="urn:microsoft.com/office/officeart/2005/8/layout/orgChar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3BDB79-ABA3-4FA1-AD01-4E69AF6FA60E}">
      <dsp:nvSpPr>
        <dsp:cNvPr id="0" name=""/>
        <dsp:cNvSpPr/>
      </dsp:nvSpPr>
      <dsp:spPr>
        <a:xfrm>
          <a:off x="4152900" y="1541991"/>
          <a:ext cx="149308" cy="782108"/>
        </a:xfrm>
        <a:custGeom>
          <a:avLst/>
          <a:gdLst/>
          <a:ahLst/>
          <a:cxnLst/>
          <a:rect l="0" t="0" r="0" b="0"/>
          <a:pathLst>
            <a:path>
              <a:moveTo>
                <a:pt x="0" y="0"/>
              </a:moveTo>
              <a:lnTo>
                <a:pt x="0" y="782108"/>
              </a:lnTo>
              <a:lnTo>
                <a:pt x="149308" y="78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3123E4-778E-47CC-A58B-FAD9EAE74A02}">
      <dsp:nvSpPr>
        <dsp:cNvPr id="0" name=""/>
        <dsp:cNvSpPr/>
      </dsp:nvSpPr>
      <dsp:spPr>
        <a:xfrm>
          <a:off x="4003591" y="1541991"/>
          <a:ext cx="149308" cy="782108"/>
        </a:xfrm>
        <a:custGeom>
          <a:avLst/>
          <a:gdLst/>
          <a:ahLst/>
          <a:cxnLst/>
          <a:rect l="0" t="0" r="0" b="0"/>
          <a:pathLst>
            <a:path>
              <a:moveTo>
                <a:pt x="149308" y="0"/>
              </a:moveTo>
              <a:lnTo>
                <a:pt x="149308" y="782108"/>
              </a:lnTo>
              <a:lnTo>
                <a:pt x="0" y="7821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C2FFF9-A84C-44A5-A8CC-F5997531BE26}">
      <dsp:nvSpPr>
        <dsp:cNvPr id="0" name=""/>
        <dsp:cNvSpPr/>
      </dsp:nvSpPr>
      <dsp:spPr>
        <a:xfrm>
          <a:off x="4152900" y="1541991"/>
          <a:ext cx="3441198" cy="1564216"/>
        </a:xfrm>
        <a:custGeom>
          <a:avLst/>
          <a:gdLst/>
          <a:ahLst/>
          <a:cxnLst/>
          <a:rect l="0" t="0" r="0" b="0"/>
          <a:pathLst>
            <a:path>
              <a:moveTo>
                <a:pt x="0" y="0"/>
              </a:moveTo>
              <a:lnTo>
                <a:pt x="0" y="1414908"/>
              </a:lnTo>
              <a:lnTo>
                <a:pt x="3441198" y="1414908"/>
              </a:lnTo>
              <a:lnTo>
                <a:pt x="3441198" y="1564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B340C8-816A-4BBB-A943-972B6723B0A3}">
      <dsp:nvSpPr>
        <dsp:cNvPr id="0" name=""/>
        <dsp:cNvSpPr/>
      </dsp:nvSpPr>
      <dsp:spPr>
        <a:xfrm>
          <a:off x="4152900" y="1541991"/>
          <a:ext cx="1720599" cy="1564216"/>
        </a:xfrm>
        <a:custGeom>
          <a:avLst/>
          <a:gdLst/>
          <a:ahLst/>
          <a:cxnLst/>
          <a:rect l="0" t="0" r="0" b="0"/>
          <a:pathLst>
            <a:path>
              <a:moveTo>
                <a:pt x="0" y="0"/>
              </a:moveTo>
              <a:lnTo>
                <a:pt x="0" y="1414908"/>
              </a:lnTo>
              <a:lnTo>
                <a:pt x="1720599" y="1414908"/>
              </a:lnTo>
              <a:lnTo>
                <a:pt x="1720599" y="1564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C19039-BAB9-44F2-B16D-69FA4948BC8C}">
      <dsp:nvSpPr>
        <dsp:cNvPr id="0" name=""/>
        <dsp:cNvSpPr/>
      </dsp:nvSpPr>
      <dsp:spPr>
        <a:xfrm>
          <a:off x="4107180" y="1541991"/>
          <a:ext cx="91440" cy="1564216"/>
        </a:xfrm>
        <a:custGeom>
          <a:avLst/>
          <a:gdLst/>
          <a:ahLst/>
          <a:cxnLst/>
          <a:rect l="0" t="0" r="0" b="0"/>
          <a:pathLst>
            <a:path>
              <a:moveTo>
                <a:pt x="45720" y="0"/>
              </a:moveTo>
              <a:lnTo>
                <a:pt x="45720" y="1564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14E953-F9DA-47FA-B2F6-9528AA6BCD3F}">
      <dsp:nvSpPr>
        <dsp:cNvPr id="0" name=""/>
        <dsp:cNvSpPr/>
      </dsp:nvSpPr>
      <dsp:spPr>
        <a:xfrm>
          <a:off x="2432300" y="1541991"/>
          <a:ext cx="1720599" cy="1564216"/>
        </a:xfrm>
        <a:custGeom>
          <a:avLst/>
          <a:gdLst/>
          <a:ahLst/>
          <a:cxnLst/>
          <a:rect l="0" t="0" r="0" b="0"/>
          <a:pathLst>
            <a:path>
              <a:moveTo>
                <a:pt x="1720599" y="0"/>
              </a:moveTo>
              <a:lnTo>
                <a:pt x="1720599" y="1414908"/>
              </a:lnTo>
              <a:lnTo>
                <a:pt x="0" y="1414908"/>
              </a:lnTo>
              <a:lnTo>
                <a:pt x="0" y="1564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0DDC91-AC52-4FF6-AD1D-DCD4FF176AA8}">
      <dsp:nvSpPr>
        <dsp:cNvPr id="0" name=""/>
        <dsp:cNvSpPr/>
      </dsp:nvSpPr>
      <dsp:spPr>
        <a:xfrm>
          <a:off x="711701" y="1541991"/>
          <a:ext cx="3441198" cy="1564216"/>
        </a:xfrm>
        <a:custGeom>
          <a:avLst/>
          <a:gdLst/>
          <a:ahLst/>
          <a:cxnLst/>
          <a:rect l="0" t="0" r="0" b="0"/>
          <a:pathLst>
            <a:path>
              <a:moveTo>
                <a:pt x="3441198" y="0"/>
              </a:moveTo>
              <a:lnTo>
                <a:pt x="3441198" y="1414908"/>
              </a:lnTo>
              <a:lnTo>
                <a:pt x="0" y="1414908"/>
              </a:lnTo>
              <a:lnTo>
                <a:pt x="0" y="15642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6BB1F7-FF4D-4CA3-AC72-F09B825139C6}">
      <dsp:nvSpPr>
        <dsp:cNvPr id="0" name=""/>
        <dsp:cNvSpPr/>
      </dsp:nvSpPr>
      <dsp:spPr>
        <a:xfrm>
          <a:off x="3441908" y="831000"/>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TCCWB</a:t>
          </a:r>
          <a:endParaRPr lang="en-US" sz="1900" kern="1200" dirty="0"/>
        </a:p>
      </dsp:txBody>
      <dsp:txXfrm>
        <a:off x="3441908" y="831000"/>
        <a:ext cx="1421982" cy="710991"/>
      </dsp:txXfrm>
    </dsp:sp>
    <dsp:sp modelId="{AABBDCA4-F85A-42A8-A682-F060614CD2D0}">
      <dsp:nvSpPr>
        <dsp:cNvPr id="0" name=""/>
        <dsp:cNvSpPr/>
      </dsp:nvSpPr>
      <dsp:spPr>
        <a:xfrm>
          <a:off x="709" y="3106208"/>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County Board</a:t>
          </a:r>
          <a:endParaRPr lang="en-US" sz="1900" kern="1200" dirty="0"/>
        </a:p>
      </dsp:txBody>
      <dsp:txXfrm>
        <a:off x="709" y="3106208"/>
        <a:ext cx="1421982" cy="710991"/>
      </dsp:txXfrm>
    </dsp:sp>
    <dsp:sp modelId="{C42BE9D8-00C6-44A9-87EF-0FBA58BF7308}">
      <dsp:nvSpPr>
        <dsp:cNvPr id="0" name=""/>
        <dsp:cNvSpPr/>
      </dsp:nvSpPr>
      <dsp:spPr>
        <a:xfrm>
          <a:off x="1721309" y="3106208"/>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County Board</a:t>
          </a:r>
          <a:endParaRPr lang="en-US" sz="1900" kern="1200" dirty="0"/>
        </a:p>
      </dsp:txBody>
      <dsp:txXfrm>
        <a:off x="1721309" y="3106208"/>
        <a:ext cx="1421982" cy="710991"/>
      </dsp:txXfrm>
    </dsp:sp>
    <dsp:sp modelId="{90D2F748-576D-40D5-927D-95890D63BF37}">
      <dsp:nvSpPr>
        <dsp:cNvPr id="0" name=""/>
        <dsp:cNvSpPr/>
      </dsp:nvSpPr>
      <dsp:spPr>
        <a:xfrm>
          <a:off x="3441908" y="3106208"/>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County Board</a:t>
          </a:r>
          <a:endParaRPr lang="en-US" sz="1900" kern="1200" dirty="0"/>
        </a:p>
      </dsp:txBody>
      <dsp:txXfrm>
        <a:off x="3441908" y="3106208"/>
        <a:ext cx="1421982" cy="710991"/>
      </dsp:txXfrm>
    </dsp:sp>
    <dsp:sp modelId="{D5319EDB-A0C1-45FF-BB76-B699CAC060C9}">
      <dsp:nvSpPr>
        <dsp:cNvPr id="0" name=""/>
        <dsp:cNvSpPr/>
      </dsp:nvSpPr>
      <dsp:spPr>
        <a:xfrm>
          <a:off x="5162507" y="3106208"/>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County Board</a:t>
          </a:r>
          <a:endParaRPr lang="en-US" sz="1900" kern="1200" dirty="0"/>
        </a:p>
      </dsp:txBody>
      <dsp:txXfrm>
        <a:off x="5162507" y="3106208"/>
        <a:ext cx="1421982" cy="710991"/>
      </dsp:txXfrm>
    </dsp:sp>
    <dsp:sp modelId="{B62D0E95-60FF-43F2-8D43-FF8D9F03005D}">
      <dsp:nvSpPr>
        <dsp:cNvPr id="0" name=""/>
        <dsp:cNvSpPr/>
      </dsp:nvSpPr>
      <dsp:spPr>
        <a:xfrm>
          <a:off x="6883107" y="3106208"/>
          <a:ext cx="1421982" cy="710991"/>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County Board</a:t>
          </a:r>
          <a:endParaRPr lang="en-US" sz="1900" kern="1200" dirty="0"/>
        </a:p>
      </dsp:txBody>
      <dsp:txXfrm>
        <a:off x="6883107" y="3106208"/>
        <a:ext cx="1421982" cy="710991"/>
      </dsp:txXfrm>
    </dsp:sp>
    <dsp:sp modelId="{CBE4C545-A840-4839-A559-BAC25C4EA122}">
      <dsp:nvSpPr>
        <dsp:cNvPr id="0" name=""/>
        <dsp:cNvSpPr/>
      </dsp:nvSpPr>
      <dsp:spPr>
        <a:xfrm>
          <a:off x="2149937" y="1840608"/>
          <a:ext cx="1853654" cy="966983"/>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Regional Child Welfare Board Advisory Council</a:t>
          </a:r>
          <a:endParaRPr lang="en-US" sz="1900" kern="1200" dirty="0"/>
        </a:p>
      </dsp:txBody>
      <dsp:txXfrm>
        <a:off x="2149937" y="1840608"/>
        <a:ext cx="1853654" cy="966983"/>
      </dsp:txXfrm>
    </dsp:sp>
    <dsp:sp modelId="{7BB5121D-7198-49BD-BA1D-065445ADD10F}">
      <dsp:nvSpPr>
        <dsp:cNvPr id="0" name=""/>
        <dsp:cNvSpPr/>
      </dsp:nvSpPr>
      <dsp:spPr>
        <a:xfrm>
          <a:off x="4302208" y="1840608"/>
          <a:ext cx="1883416" cy="966983"/>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Regional Child Welfare Board Advisory Council</a:t>
          </a:r>
          <a:endParaRPr lang="en-US" sz="1900" kern="1200" dirty="0"/>
        </a:p>
      </dsp:txBody>
      <dsp:txXfrm>
        <a:off x="4302208" y="1840608"/>
        <a:ext cx="1883416" cy="96698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EFF3FD-E9CF-46EC-A69A-DEF6DAE0A103}" type="datetimeFigureOut">
              <a:rPr lang="en-US" smtClean="0"/>
              <a:pPr/>
              <a:t>4/11/2012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AE75B8-3303-437B-9D80-E4034052CC5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8F2328-5D13-41D6-95BA-04519D110E55}" type="datetimeFigureOut">
              <a:rPr lang="en-US" smtClean="0"/>
              <a:pPr/>
              <a:t>4/11/2012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5CA3EE-3691-4A16-B86A-F9B888A990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boardsource.org/Bookstore.asp?Item=1074"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currently    Regional CWAC</a:t>
            </a:r>
            <a:r>
              <a:rPr lang="en-US" baseline="0" dirty="0" smtClean="0"/>
              <a:t> and     CWB in the state of Texas.  </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Regularly attending TCCWB meetings and assigned committee meetings; </a:t>
            </a:r>
          </a:p>
          <a:p>
            <a:pPr lvl="0"/>
            <a:r>
              <a:rPr lang="en-US" dirty="0" smtClean="0"/>
              <a:t>Reviewing agenda and supporting materials prior to council and committee meetings;</a:t>
            </a:r>
          </a:p>
          <a:p>
            <a:pPr lvl="0"/>
            <a:r>
              <a:rPr lang="en-US" dirty="0" smtClean="0"/>
              <a:t>Reporting local CWB and regional activities, ideas, and concerns at each TCCWB meeting by submitting the County/Regional Report Information Form;</a:t>
            </a:r>
          </a:p>
          <a:p>
            <a:pPr lvl="0"/>
            <a:r>
              <a:rPr lang="en-US" dirty="0" smtClean="0"/>
              <a:t>Relaying information obtained at state council meetings back to the Regional Council;</a:t>
            </a:r>
          </a:p>
          <a:p>
            <a:pPr lvl="0"/>
            <a:r>
              <a:rPr lang="en-US" dirty="0" smtClean="0"/>
              <a:t>Educating oneself and the Regional Council on child abuse and neglect and resources available for prevention, intervention, and treatment;</a:t>
            </a:r>
          </a:p>
          <a:p>
            <a:pPr lvl="0"/>
            <a:r>
              <a:rPr lang="en-US" b="1" dirty="0" smtClean="0"/>
              <a:t>Serving on at least one committee </a:t>
            </a:r>
            <a:r>
              <a:rPr lang="en-US" dirty="0" smtClean="0"/>
              <a:t>and actively participating in committee meetings and activities;</a:t>
            </a:r>
          </a:p>
          <a:p>
            <a:pPr lvl="0"/>
            <a:r>
              <a:rPr lang="en-US" dirty="0" smtClean="0"/>
              <a:t>Helping to formulate goals and objectives for TCCWB and evaluating progress in achieving these goals and objectives;</a:t>
            </a:r>
          </a:p>
          <a:p>
            <a:pPr lvl="0"/>
            <a:r>
              <a:rPr lang="en-US" dirty="0" smtClean="0"/>
              <a:t>Notifying TCCWB Secretary and mailing list coordinator of changes to contact information; </a:t>
            </a:r>
          </a:p>
          <a:p>
            <a:pPr lvl="0"/>
            <a:r>
              <a:rPr lang="en-US" dirty="0" smtClean="0"/>
              <a:t>Keeping TCCWB executive director informed of major regional events so that they can be posted on Web site events calendar; and</a:t>
            </a:r>
          </a:p>
          <a:p>
            <a:pPr lvl="0"/>
            <a:r>
              <a:rPr lang="en-US" dirty="0" smtClean="0"/>
              <a:t>Submitting appropriate documentation for expense reimbursement to the Treasurer within one week of council meeting dates.</a:t>
            </a:r>
          </a:p>
          <a:p>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Identifying, recruiting and choosing the right board member for a nonprofit can be a difficult task. It takes careful planning and thoughtful input from the board and can even involve other stakeholders. The following is a list of character traits provided by </a:t>
            </a:r>
            <a:r>
              <a:rPr lang="en-US" dirty="0" err="1" smtClean="0"/>
              <a:t>Berit</a:t>
            </a:r>
            <a:r>
              <a:rPr lang="en-US" dirty="0" smtClean="0"/>
              <a:t> </a:t>
            </a:r>
            <a:r>
              <a:rPr lang="en-US" dirty="0" err="1" smtClean="0"/>
              <a:t>Lakey’s</a:t>
            </a:r>
            <a:r>
              <a:rPr lang="en-US" dirty="0" smtClean="0"/>
              <a:t> </a:t>
            </a:r>
            <a:r>
              <a:rPr lang="en-US" dirty="0" smtClean="0">
                <a:hlinkClick r:id="rId3"/>
              </a:rPr>
              <a:t>Board Building Cycle</a:t>
            </a:r>
            <a:r>
              <a:rPr lang="en-US" dirty="0" smtClean="0"/>
              <a:t> that can be helpful when recruiting and selecting board members.</a:t>
            </a:r>
          </a:p>
          <a:p>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Operations Manual, Bylaws, minutes, etc.</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Volunteer appreciation awards, TCCWB awards, C4C awards – encourage boards to participate in nominating for these awards.</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"If you fail to honor your people,</a:t>
            </a:r>
            <a:br>
              <a:rPr lang="en-US" b="1" dirty="0" smtClean="0"/>
            </a:br>
            <a:r>
              <a:rPr lang="en-US" b="1" dirty="0" smtClean="0"/>
              <a:t>They will fail to honor you;</a:t>
            </a:r>
            <a:br>
              <a:rPr lang="en-US" b="1" dirty="0" smtClean="0"/>
            </a:br>
            <a:r>
              <a:rPr lang="en-US" b="1" dirty="0" smtClean="0"/>
              <a:t>It is said of a good leader that</a:t>
            </a:r>
            <a:br>
              <a:rPr lang="en-US" b="1" dirty="0" smtClean="0"/>
            </a:br>
            <a:r>
              <a:rPr lang="en-US" b="1" dirty="0" smtClean="0"/>
              <a:t>When the work is done, the aim fulfilled,</a:t>
            </a:r>
            <a:br>
              <a:rPr lang="en-US" b="1" dirty="0" smtClean="0"/>
            </a:br>
            <a:r>
              <a:rPr lang="en-US" b="1" dirty="0" smtClean="0"/>
              <a:t>The people will say, "We did this ourselves."</a:t>
            </a:r>
            <a:r>
              <a:rPr lang="en-US" dirty="0" smtClean="0"/>
              <a:t> — Lao Tzu, , 604-531 B. C., Founder of Taoism, </a:t>
            </a:r>
            <a:r>
              <a:rPr lang="en-US" i="1" dirty="0" smtClean="0"/>
              <a:t>Tao Te </a:t>
            </a:r>
            <a:r>
              <a:rPr lang="en-US" i="1" dirty="0" err="1" smtClean="0"/>
              <a:t>Ching</a:t>
            </a:r>
            <a:endParaRPr lang="en-US" dirty="0" smtClean="0"/>
          </a:p>
          <a:p>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See acronyms</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 find</a:t>
            </a:r>
            <a:r>
              <a:rPr lang="en-US" baseline="0" dirty="0" smtClean="0"/>
              <a:t> Child Abuse Prevention month activities in your area on Its Up to You web page.</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Parenting classes, resource</a:t>
            </a:r>
            <a:r>
              <a:rPr lang="en-US" baseline="0" dirty="0" smtClean="0"/>
              <a:t> materials, etc.</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Magic show will be FUN-raiser Garry Carson – Las</a:t>
            </a:r>
            <a:r>
              <a:rPr lang="en-US" b="1" baseline="0" dirty="0" smtClean="0"/>
              <a:t> Vegas, NV. http://www.carsonentertainment.com/</a:t>
            </a:r>
          </a:p>
          <a:p>
            <a:r>
              <a:rPr lang="en-US" dirty="0" smtClean="0"/>
              <a:t>Technology – </a:t>
            </a:r>
            <a:r>
              <a:rPr lang="en-US" dirty="0" err="1" smtClean="0"/>
              <a:t>Goodsearch</a:t>
            </a:r>
            <a:r>
              <a:rPr lang="en-US" baseline="0" dirty="0" smtClean="0"/>
              <a:t> but also promoting fundraiser on website and through social media such as </a:t>
            </a:r>
            <a:r>
              <a:rPr lang="en-US" baseline="0" dirty="0" err="1" smtClean="0"/>
              <a:t>facebook</a:t>
            </a:r>
            <a:r>
              <a:rPr lang="en-US" baseline="0" dirty="0" smtClean="0"/>
              <a:t> and twitter.  If nobody on your board knows how to do this – ask a youth or recruit a younger volunteer to assist.  Ask your high school or local college computer classes to assist.</a:t>
            </a:r>
            <a:endParaRPr lang="en-US" dirty="0"/>
          </a:p>
        </p:txBody>
      </p:sp>
      <p:sp>
        <p:nvSpPr>
          <p:cNvPr id="4" name="Slide Number Placeholder 3"/>
          <p:cNvSpPr>
            <a:spLocks noGrp="1"/>
          </p:cNvSpPr>
          <p:nvPr>
            <p:ph type="sldNum" sz="quarter" idx="10"/>
          </p:nvPr>
        </p:nvSpPr>
        <p:spPr/>
        <p:txBody>
          <a:bodyPr/>
          <a:lstStyle/>
          <a:p>
            <a:fld id="{6F5CA3EE-3691-4A16-B86A-F9B888A99011}"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2075BF-F7B3-4C22-9199-9C69A21449DC}" type="datetimeFigureOut">
              <a:rPr lang="en-US" smtClean="0"/>
              <a:pPr/>
              <a:t>4/11/2012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075BF-F7B3-4C22-9199-9C69A21449DC}"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2075BF-F7B3-4C22-9199-9C69A21449DC}" type="datetimeFigureOut">
              <a:rPr lang="en-US" smtClean="0"/>
              <a:pPr/>
              <a:t>4/11/2012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075BF-F7B3-4C22-9199-9C69A21449DC}" type="datetimeFigureOut">
              <a:rPr lang="en-US" smtClean="0"/>
              <a:pPr/>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2075BF-F7B3-4C22-9199-9C69A21449DC}" type="datetimeFigureOut">
              <a:rPr lang="en-US" smtClean="0"/>
              <a:pPr/>
              <a:t>4/11/2012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2075BF-F7B3-4C22-9199-9C69A21449DC}" type="datetimeFigureOut">
              <a:rPr lang="en-US" smtClean="0"/>
              <a:pPr/>
              <a:t>4/11/2012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075BF-F7B3-4C22-9199-9C69A21449DC}" type="datetimeFigureOut">
              <a:rPr lang="en-US" smtClean="0"/>
              <a:pPr/>
              <a:t>4/11/2012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075BF-F7B3-4C22-9199-9C69A21449DC}" type="datetimeFigureOut">
              <a:rPr lang="en-US" smtClean="0"/>
              <a:pPr/>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AB7E3-FEDE-4FC7-A78C-0A830B3F3B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2075BF-F7B3-4C22-9199-9C69A21449DC}" type="datetimeFigureOut">
              <a:rPr lang="en-US" smtClean="0"/>
              <a:pPr/>
              <a:t>4/11/2012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C4AB7E3-FEDE-4FC7-A78C-0A830B3F3BD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2075BF-F7B3-4C22-9199-9C69A21449DC}" type="datetimeFigureOut">
              <a:rPr lang="en-US" smtClean="0"/>
              <a:pPr/>
              <a:t>4/11/2012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4AB7E3-FEDE-4FC7-A78C-0A830B3F3BD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oag.state.tx.us/open/index.shtml" TargetMode="External"/><Relationship Id="rId2" Type="http://schemas.openxmlformats.org/officeDocument/2006/relationships/hyperlink" Target="http://www.tccwb.org/" TargetMode="External"/><Relationship Id="rId1" Type="http://schemas.openxmlformats.org/officeDocument/2006/relationships/slideLayout" Target="../slideLayouts/slideLayout2.xml"/><Relationship Id="rId6" Type="http://schemas.openxmlformats.org/officeDocument/2006/relationships/hyperlink" Target="http://www.fostercaremonth.org/" TargetMode="External"/><Relationship Id="rId5" Type="http://schemas.openxmlformats.org/officeDocument/2006/relationships/hyperlink" Target="http://www.dfps.state.tx.us/itsuptoyou/default.asp" TargetMode="External"/><Relationship Id="rId4" Type="http://schemas.openxmlformats.org/officeDocument/2006/relationships/hyperlink" Target="http://www.dfps.state.tx.us/Application/TARE/Home.aspx/Default"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mailto:sireland@tccwb.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86200"/>
            <a:ext cx="7854696" cy="1094936"/>
          </a:xfrm>
        </p:spPr>
        <p:txBody>
          <a:bodyPr/>
          <a:lstStyle/>
          <a:p>
            <a:r>
              <a:rPr lang="en-US" dirty="0" smtClean="0"/>
              <a:t>Created </a:t>
            </a:r>
            <a:r>
              <a:rPr lang="en-US" dirty="0" smtClean="0"/>
              <a:t>by:</a:t>
            </a:r>
          </a:p>
          <a:p>
            <a:r>
              <a:rPr lang="en-US" dirty="0" smtClean="0"/>
              <a:t>V</a:t>
            </a:r>
            <a:r>
              <a:rPr lang="en-US" dirty="0" smtClean="0"/>
              <a:t>. Danette Cummings, Taylor County CWB</a:t>
            </a:r>
            <a:endParaRPr lang="en-US" dirty="0"/>
          </a:p>
        </p:txBody>
      </p:sp>
      <p:pic>
        <p:nvPicPr>
          <p:cNvPr id="4" name="Picture 3" descr="logo.png"/>
          <p:cNvPicPr>
            <a:picLocks noChangeAspect="1"/>
          </p:cNvPicPr>
          <p:nvPr/>
        </p:nvPicPr>
        <p:blipFill>
          <a:blip r:embed="rId2" cstate="print"/>
          <a:stretch>
            <a:fillRect/>
          </a:stretch>
        </p:blipFill>
        <p:spPr>
          <a:xfrm>
            <a:off x="457200" y="1524000"/>
            <a:ext cx="8378313" cy="12954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r>
              <a:rPr lang="en-US" dirty="0" smtClean="0"/>
              <a:t>Responsibilities of CWB members:</a:t>
            </a:r>
            <a:endParaRPr lang="en-US" dirty="0"/>
          </a:p>
        </p:txBody>
      </p:sp>
      <p:sp>
        <p:nvSpPr>
          <p:cNvPr id="3" name="Content Placeholder 2"/>
          <p:cNvSpPr>
            <a:spLocks noGrp="1"/>
          </p:cNvSpPr>
          <p:nvPr>
            <p:ph idx="1"/>
          </p:nvPr>
        </p:nvSpPr>
        <p:spPr>
          <a:xfrm>
            <a:off x="228600" y="1295400"/>
            <a:ext cx="8915400" cy="5562600"/>
          </a:xfrm>
        </p:spPr>
        <p:txBody>
          <a:bodyPr>
            <a:normAutofit fontScale="77500" lnSpcReduction="20000"/>
          </a:bodyPr>
          <a:lstStyle/>
          <a:p>
            <a:pPr lvl="0"/>
            <a:r>
              <a:rPr lang="en-US" dirty="0" smtClean="0"/>
              <a:t>Attending all board meetings and assigned committee meetings;</a:t>
            </a:r>
          </a:p>
          <a:p>
            <a:pPr lvl="0"/>
            <a:r>
              <a:rPr lang="en-US" dirty="0" smtClean="0"/>
              <a:t>Reviewing the agenda and supporting materials prior to board and committee meetings;</a:t>
            </a:r>
          </a:p>
          <a:p>
            <a:pPr lvl="0"/>
            <a:r>
              <a:rPr lang="en-US" dirty="0" smtClean="0"/>
              <a:t>Serving on committees or task forces and offering to take on special assignments;</a:t>
            </a:r>
          </a:p>
          <a:p>
            <a:pPr lvl="0"/>
            <a:r>
              <a:rPr lang="en-US" dirty="0" smtClean="0"/>
              <a:t>Staying informed about the board’s mission, policies, and services, and about the CPS program, staff , and child abuse and neglect issues;</a:t>
            </a:r>
          </a:p>
          <a:p>
            <a:pPr lvl="0"/>
            <a:r>
              <a:rPr lang="en-US" dirty="0" smtClean="0"/>
              <a:t>Informing the community about the child welfare program;</a:t>
            </a:r>
          </a:p>
          <a:p>
            <a:pPr lvl="0"/>
            <a:r>
              <a:rPr lang="en-US" dirty="0" smtClean="0"/>
              <a:t>Helping to develop, recommend, and present the annual budget to the commissioners court;</a:t>
            </a:r>
          </a:p>
          <a:p>
            <a:pPr lvl="0"/>
            <a:r>
              <a:rPr lang="en-US" dirty="0" smtClean="0"/>
              <a:t>Enhancing processes and decisions in support of child welfare services and opportunities for CPS staff recognition;</a:t>
            </a:r>
          </a:p>
          <a:p>
            <a:pPr lvl="0"/>
            <a:r>
              <a:rPr lang="en-US" dirty="0" smtClean="0"/>
              <a:t>Adhering to annual background checks, conflict of interest and confidentiality policies;</a:t>
            </a:r>
          </a:p>
          <a:p>
            <a:pPr lvl="0"/>
            <a:r>
              <a:rPr lang="en-US" dirty="0" smtClean="0"/>
              <a:t>Assisting with building an informed and supportive constituency;</a:t>
            </a:r>
          </a:p>
          <a:p>
            <a:pPr lvl="0"/>
            <a:r>
              <a:rPr lang="en-US" dirty="0" smtClean="0"/>
              <a:t>Recruiting, training, and developing new CWB members;</a:t>
            </a:r>
          </a:p>
          <a:p>
            <a:pPr lvl="0"/>
            <a:r>
              <a:rPr lang="en-US" dirty="0" smtClean="0"/>
              <a:t>Serving as a liaison to other resources for abused and neglected children in the community; and</a:t>
            </a:r>
          </a:p>
          <a:p>
            <a:r>
              <a:rPr lang="en-US" dirty="0" smtClean="0"/>
              <a:t>Facilitating the solution of child welfare-related problems in the community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057400"/>
            <a:ext cx="8077200" cy="4267200"/>
          </a:xfrm>
        </p:spPr>
        <p:txBody>
          <a:bodyPr>
            <a:noAutofit/>
          </a:bodyPr>
          <a:lstStyle/>
          <a:p>
            <a:pPr algn="l">
              <a:lnSpc>
                <a:spcPct val="90000"/>
              </a:lnSpc>
              <a:buClr>
                <a:schemeClr val="tx1"/>
              </a:buClr>
              <a:buSzPct val="170000"/>
              <a:buFont typeface="Arial" pitchFamily="34" charset="0"/>
              <a:buChar char="•"/>
            </a:pPr>
            <a:r>
              <a:rPr lang="en-US" sz="2800" b="1" dirty="0" smtClean="0"/>
              <a:t>Members are expected to know and comply with the requirements of the Open Meetings Act, Government Code 551.</a:t>
            </a:r>
          </a:p>
          <a:p>
            <a:pPr algn="l">
              <a:lnSpc>
                <a:spcPct val="90000"/>
              </a:lnSpc>
              <a:buClr>
                <a:schemeClr val="tx1"/>
              </a:buClr>
              <a:buSzPct val="170000"/>
              <a:buFont typeface="Arial" pitchFamily="34" charset="0"/>
              <a:buChar char="•"/>
            </a:pPr>
            <a:r>
              <a:rPr lang="en-US" sz="2800" b="1" dirty="0" smtClean="0"/>
              <a:t>State law requires members, as appointed officials, to receive training on the Open Meetings Act and the Public Information Act within 90 days from the date of the appointment. </a:t>
            </a:r>
          </a:p>
          <a:p>
            <a:pPr algn="l">
              <a:lnSpc>
                <a:spcPct val="90000"/>
              </a:lnSpc>
              <a:buClr>
                <a:schemeClr val="tx1"/>
              </a:buClr>
              <a:buSzPct val="170000"/>
              <a:buFont typeface="Arial" pitchFamily="34" charset="0"/>
              <a:buChar char="•"/>
            </a:pPr>
            <a:r>
              <a:rPr lang="en-US" sz="2800" b="1" dirty="0" smtClean="0"/>
              <a:t>Must print a copy of course completion certificate and file a copy with the county clerk.</a:t>
            </a:r>
          </a:p>
        </p:txBody>
      </p:sp>
      <p:sp>
        <p:nvSpPr>
          <p:cNvPr id="5" name="TextBox 4"/>
          <p:cNvSpPr txBox="1"/>
          <p:nvPr/>
        </p:nvSpPr>
        <p:spPr>
          <a:xfrm>
            <a:off x="838200" y="304800"/>
            <a:ext cx="7543800" cy="1631216"/>
          </a:xfrm>
          <a:prstGeom prst="rect">
            <a:avLst/>
          </a:prstGeom>
          <a:noFill/>
        </p:spPr>
        <p:txBody>
          <a:bodyPr wrap="square" rtlCol="0">
            <a:spAutoFit/>
          </a:bodyPr>
          <a:lstStyle/>
          <a:p>
            <a:pPr algn="ctr"/>
            <a:r>
              <a:rPr lang="en-US" sz="5000" dirty="0" smtClean="0">
                <a:latin typeface="+mj-lt"/>
              </a:rPr>
              <a:t>State Requirement of Child Welfare Board Members </a:t>
            </a:r>
            <a:endParaRPr lang="en-US" sz="50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295400"/>
          </a:xfrm>
        </p:spPr>
        <p:txBody>
          <a:bodyPr>
            <a:normAutofit fontScale="90000"/>
          </a:bodyPr>
          <a:lstStyle/>
          <a:p>
            <a:pPr algn="ctr"/>
            <a:r>
              <a:rPr lang="en-US" b="1" dirty="0" smtClean="0"/>
              <a:t>Selecting Board Members</a:t>
            </a:r>
            <a:br>
              <a:rPr lang="en-US" b="1" dirty="0" smtClean="0"/>
            </a:br>
            <a:endParaRPr lang="en-US" dirty="0"/>
          </a:p>
        </p:txBody>
      </p:sp>
      <p:sp>
        <p:nvSpPr>
          <p:cNvPr id="3" name="Content Placeholder 2"/>
          <p:cNvSpPr>
            <a:spLocks noGrp="1"/>
          </p:cNvSpPr>
          <p:nvPr>
            <p:ph idx="1"/>
          </p:nvPr>
        </p:nvSpPr>
        <p:spPr>
          <a:xfrm>
            <a:off x="228600" y="1447800"/>
            <a:ext cx="8686800" cy="5227320"/>
          </a:xfrm>
        </p:spPr>
        <p:txBody>
          <a:bodyPr>
            <a:normAutofit fontScale="92500" lnSpcReduction="20000"/>
          </a:bodyPr>
          <a:lstStyle/>
          <a:p>
            <a:r>
              <a:rPr lang="en-US" dirty="0" smtClean="0"/>
              <a:t>Ability to listen, analyze, think creatively and work one-on-one with people and in a group setting.</a:t>
            </a:r>
          </a:p>
          <a:p>
            <a:r>
              <a:rPr lang="en-US" dirty="0" smtClean="0"/>
              <a:t>Willing to learn more about the board, prepare for and attend board and committee meetings, ask questions, take responsibility and follow through on assignments, contribute generous personal and financial resources depending on circumstances, open doors in the community and evaluate oneself as a board member.</a:t>
            </a:r>
          </a:p>
          <a:p>
            <a:r>
              <a:rPr lang="en-US" dirty="0" smtClean="0"/>
              <a:t>Open to developing skills, such as cultivating and soliciting funds, recruiting additional board members and other volunteers and reading financial statements.</a:t>
            </a:r>
          </a:p>
          <a:p>
            <a:r>
              <a:rPr lang="en-US" dirty="0" smtClean="0"/>
              <a:t>Possess honesty, sensitivity to and tolerance of differing views, a friendly, responsive and patient approach, community-building skills, a sense of values and a sense of humor, personal integrity and concern for the board's development.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33400"/>
          </a:xfrm>
        </p:spPr>
        <p:txBody>
          <a:bodyPr>
            <a:normAutofit fontScale="90000"/>
          </a:bodyPr>
          <a:lstStyle/>
          <a:p>
            <a:pPr algn="ctr"/>
            <a:r>
              <a:rPr lang="en-US" dirty="0" smtClean="0"/>
              <a:t>Keeping Board Members Invested</a:t>
            </a:r>
            <a:endParaRPr lang="en-US" dirty="0"/>
          </a:p>
        </p:txBody>
      </p:sp>
      <p:sp>
        <p:nvSpPr>
          <p:cNvPr id="3" name="Content Placeholder 2"/>
          <p:cNvSpPr>
            <a:spLocks noGrp="1"/>
          </p:cNvSpPr>
          <p:nvPr>
            <p:ph idx="1"/>
          </p:nvPr>
        </p:nvSpPr>
        <p:spPr>
          <a:xfrm>
            <a:off x="381000" y="990600"/>
            <a:ext cx="8763000" cy="5867400"/>
          </a:xfrm>
        </p:spPr>
        <p:txBody>
          <a:bodyPr>
            <a:normAutofit fontScale="92500" lnSpcReduction="10000"/>
          </a:bodyPr>
          <a:lstStyle/>
          <a:p>
            <a:r>
              <a:rPr lang="en-US" dirty="0" smtClean="0"/>
              <a:t>Conduct CWB business in a professional, organized  &amp; timely manner.</a:t>
            </a:r>
          </a:p>
          <a:p>
            <a:r>
              <a:rPr lang="en-US" dirty="0" smtClean="0"/>
              <a:t>Prepare new board members with an orientation by staff &amp; existing board members. New board members should be given collateral materials about the organization’s current &amp; recent activities, as well as any information that will be useful in their position.</a:t>
            </a:r>
          </a:p>
          <a:p>
            <a:r>
              <a:rPr lang="en-US" dirty="0" smtClean="0"/>
              <a:t>Thank &amp; recognize board members to sustain job satisfaction for volunteer board members.</a:t>
            </a:r>
          </a:p>
          <a:p>
            <a:r>
              <a:rPr lang="en-US" dirty="0" smtClean="0"/>
              <a:t>Lead by example through good attendance &amp; active participation in board meetings. This can be an effective way  to deal with inactive board members.</a:t>
            </a:r>
          </a:p>
          <a:p>
            <a:r>
              <a:rPr lang="en-US" dirty="0" smtClean="0"/>
              <a:t>Conduct exit interviews for board members who leave to learn more about their board experience.</a:t>
            </a:r>
          </a:p>
          <a:p>
            <a:r>
              <a:rPr lang="en-US" dirty="0" smtClean="0"/>
              <a:t>Provide information/feedback on how CWB decisions/activities are helping children.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ctr"/>
            <a:r>
              <a:rPr lang="en-US" dirty="0" smtClean="0"/>
              <a:t>Promoting Leadership in CWBs</a:t>
            </a:r>
            <a:endParaRPr lang="en-US" dirty="0"/>
          </a:p>
        </p:txBody>
      </p:sp>
      <p:sp>
        <p:nvSpPr>
          <p:cNvPr id="3" name="Content Placeholder 2"/>
          <p:cNvSpPr>
            <a:spLocks noGrp="1"/>
          </p:cNvSpPr>
          <p:nvPr>
            <p:ph idx="1"/>
          </p:nvPr>
        </p:nvSpPr>
        <p:spPr>
          <a:xfrm>
            <a:off x="304800" y="1295400"/>
            <a:ext cx="8610600" cy="5334000"/>
          </a:xfrm>
        </p:spPr>
        <p:txBody>
          <a:bodyPr>
            <a:normAutofit fontScale="85000" lnSpcReduction="20000"/>
          </a:bodyPr>
          <a:lstStyle/>
          <a:p>
            <a:r>
              <a:rPr lang="en-US" dirty="0" smtClean="0"/>
              <a:t> Recruit people who have a passion for your mission.</a:t>
            </a:r>
          </a:p>
          <a:p>
            <a:r>
              <a:rPr lang="en-US" dirty="0" smtClean="0"/>
              <a:t> Connect members with the organization’s work through direct experience, conversations with program staff and compelling stories that illustrate the importance of the organization’s work.</a:t>
            </a:r>
          </a:p>
          <a:p>
            <a:r>
              <a:rPr lang="en-US" dirty="0" smtClean="0"/>
              <a:t>State expectations of board members up front during the recruitment process.</a:t>
            </a:r>
          </a:p>
          <a:p>
            <a:r>
              <a:rPr lang="en-US" dirty="0" smtClean="0"/>
              <a:t>Make time to talk together as a board about the culture that you want to create or perpetuate on the board, and how you can work together most productively.</a:t>
            </a:r>
          </a:p>
          <a:p>
            <a:r>
              <a:rPr lang="en-US" dirty="0" smtClean="0"/>
              <a:t>Let potential board members know about the culture of the board up front.</a:t>
            </a:r>
          </a:p>
          <a:p>
            <a:r>
              <a:rPr lang="en-US" dirty="0" smtClean="0"/>
              <a:t>Create rituals to celebrate achievements, recognize people who have made a contribution, and mark new moments in the organization’s history.</a:t>
            </a:r>
          </a:p>
          <a:p>
            <a:r>
              <a:rPr lang="en-US" dirty="0" smtClean="0"/>
              <a:t>Address Regional and State level board activities/meetings.  Have brief reports on activities of regional and state boards. Have members attend regional and state meetings when possible.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8229600" cy="914400"/>
          </a:xfrm>
        </p:spPr>
        <p:txBody>
          <a:bodyPr>
            <a:normAutofit/>
          </a:bodyPr>
          <a:lstStyle/>
          <a:p>
            <a:pPr algn="ctr"/>
            <a:r>
              <a:rPr lang="en-US" dirty="0" smtClean="0"/>
              <a:t>Partnering Agencies</a:t>
            </a:r>
            <a:endParaRPr lang="en-US" dirty="0"/>
          </a:p>
        </p:txBody>
      </p:sp>
      <p:pic>
        <p:nvPicPr>
          <p:cNvPr id="4" name="Content Placeholder 3" descr="GTCP Logo.jpg"/>
          <p:cNvPicPr>
            <a:picLocks noGrp="1" noChangeAspect="1"/>
          </p:cNvPicPr>
          <p:nvPr>
            <p:ph idx="1"/>
          </p:nvPr>
        </p:nvPicPr>
        <p:blipFill>
          <a:blip r:embed="rId2" cstate="print"/>
          <a:stretch>
            <a:fillRect/>
          </a:stretch>
        </p:blipFill>
        <p:spPr>
          <a:xfrm>
            <a:off x="6019800" y="228600"/>
            <a:ext cx="2755392" cy="2755392"/>
          </a:xfrm>
        </p:spPr>
      </p:pic>
      <p:sp>
        <p:nvSpPr>
          <p:cNvPr id="8" name="Rectangle 7"/>
          <p:cNvSpPr/>
          <p:nvPr/>
        </p:nvSpPr>
        <p:spPr>
          <a:xfrm>
            <a:off x="304800" y="1600200"/>
            <a:ext cx="8458200" cy="4401205"/>
          </a:xfrm>
          <a:prstGeom prst="rect">
            <a:avLst/>
          </a:prstGeom>
        </p:spPr>
        <p:txBody>
          <a:bodyPr wrap="square">
            <a:spAutoFit/>
          </a:bodyPr>
          <a:lstStyle/>
          <a:p>
            <a:r>
              <a:rPr lang="en-US" sz="2800" b="1" dirty="0" smtClean="0">
                <a:latin typeface="+mj-lt"/>
              </a:rPr>
              <a:t>Giving Texas Children Promise and </a:t>
            </a:r>
          </a:p>
          <a:p>
            <a:r>
              <a:rPr lang="en-US" sz="2800" b="1" dirty="0" smtClean="0">
                <a:latin typeface="+mj-lt"/>
              </a:rPr>
              <a:t>Texas Council of Child Welfare Boards</a:t>
            </a:r>
          </a:p>
          <a:p>
            <a:r>
              <a:rPr lang="en-US" sz="2800" b="1" dirty="0" smtClean="0">
                <a:latin typeface="+mj-lt"/>
              </a:rPr>
              <a:t>have been partnering agencies since </a:t>
            </a:r>
          </a:p>
          <a:p>
            <a:r>
              <a:rPr lang="en-US" sz="2800" b="1" dirty="0" smtClean="0">
                <a:latin typeface="+mj-lt"/>
              </a:rPr>
              <a:t>GTCP began.  </a:t>
            </a:r>
          </a:p>
          <a:p>
            <a:endParaRPr lang="en-US" sz="2800" b="1" dirty="0" smtClean="0">
              <a:latin typeface="+mj-lt"/>
            </a:endParaRPr>
          </a:p>
          <a:p>
            <a:r>
              <a:rPr lang="en-US" sz="2800" b="1" dirty="0" smtClean="0">
                <a:latin typeface="+mj-lt"/>
              </a:rPr>
              <a:t>Many local CWBs also serve as the local board for GTCP.  </a:t>
            </a:r>
          </a:p>
          <a:p>
            <a:endParaRPr lang="en-US" sz="2800" b="1" dirty="0" smtClean="0">
              <a:latin typeface="+mj-lt"/>
            </a:endParaRPr>
          </a:p>
          <a:p>
            <a:r>
              <a:rPr lang="en-US" sz="2800" b="1" dirty="0" smtClean="0">
                <a:latin typeface="+mj-lt"/>
              </a:rPr>
              <a:t>Some communities have separate boards but work together to be supportive in the common mission of serving abused and neglected children of Texas.</a:t>
            </a:r>
            <a:endParaRPr lang="en-US" sz="2800" dirty="0" smtClean="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http://www.gtcp.org/images/rainbow/rainbow%20_rooms_1.jpg"/>
          <p:cNvPicPr>
            <a:picLocks noGrp="1" noChangeAspect="1" noChangeArrowheads="1"/>
          </p:cNvPicPr>
          <p:nvPr>
            <p:ph idx="1"/>
          </p:nvPr>
        </p:nvPicPr>
        <p:blipFill>
          <a:blip r:embed="rId2" cstate="print"/>
          <a:srcRect/>
          <a:stretch>
            <a:fillRect/>
          </a:stretch>
        </p:blipFill>
        <p:spPr bwMode="auto">
          <a:xfrm>
            <a:off x="1981200" y="2057400"/>
            <a:ext cx="4651777" cy="2567781"/>
          </a:xfrm>
          <a:prstGeom prst="rect">
            <a:avLst/>
          </a:prstGeom>
          <a:noFill/>
        </p:spPr>
      </p:pic>
      <p:sp>
        <p:nvSpPr>
          <p:cNvPr id="5" name="Rectangle 1"/>
          <p:cNvSpPr>
            <a:spLocks noGrp="1" noChangeArrowheads="1"/>
          </p:cNvSpPr>
          <p:nvPr>
            <p:ph type="title"/>
          </p:nvPr>
        </p:nvSpPr>
        <p:spPr bwMode="auto">
          <a:xfrm>
            <a:off x="457200" y="383036"/>
            <a:ext cx="8229600" cy="178510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1" i="0" u="none" strike="noStrike" cap="none" normalizeH="0" baseline="0" dirty="0" smtClean="0">
                <a:ln>
                  <a:noFill/>
                </a:ln>
                <a:solidFill>
                  <a:schemeClr val="tx1">
                    <a:lumMod val="95000"/>
                  </a:schemeClr>
                </a:solidFill>
                <a:effectLst/>
              </a:rPr>
              <a:t>RAINBOW ROOMS: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1" u="none" strike="noStrike" cap="none" normalizeH="0" baseline="0" dirty="0" smtClean="0">
                <a:ln>
                  <a:noFill/>
                </a:ln>
                <a:solidFill>
                  <a:schemeClr val="tx1">
                    <a:lumMod val="95000"/>
                  </a:schemeClr>
                </a:solidFill>
                <a:effectLst/>
              </a:rPr>
              <a:t>A Place for Hope and a New Start </a:t>
            </a:r>
            <a:endParaRPr kumimoji="0" lang="en-US" sz="4400" b="0" i="0" u="none" strike="noStrike" cap="none" normalizeH="0" baseline="0" dirty="0" smtClean="0">
              <a:ln>
                <a:noFill/>
              </a:ln>
              <a:solidFill>
                <a:schemeClr val="tx1">
                  <a:lumMod val="9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Calibri" pitchFamily="34" charset="0"/>
            </a:endParaRPr>
          </a:p>
        </p:txBody>
      </p:sp>
      <p:sp>
        <p:nvSpPr>
          <p:cNvPr id="6" name="Rectangle 5"/>
          <p:cNvSpPr/>
          <p:nvPr/>
        </p:nvSpPr>
        <p:spPr>
          <a:xfrm>
            <a:off x="228600" y="4800600"/>
            <a:ext cx="8686800" cy="1631216"/>
          </a:xfrm>
          <a:prstGeom prst="rect">
            <a:avLst/>
          </a:prstGeom>
        </p:spPr>
        <p:txBody>
          <a:bodyPr wrap="square">
            <a:spAutoFit/>
          </a:bodyPr>
          <a:lstStyle/>
          <a:p>
            <a:r>
              <a:rPr lang="en-US" sz="2000" b="1" dirty="0" smtClean="0">
                <a:latin typeface="+mj-lt"/>
              </a:rPr>
              <a:t>The Rainbow Room is an emergency resource center available to CPS caseworkers to help them meet the critical needs of abused and neglected children.  Rainbow Rooms stock new items that go directly to children entering foster or relative care and children in their own homes who live below the poverty line.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Building Working Relationships with CPS</a:t>
            </a:r>
            <a:endParaRPr lang="en-US" dirty="0"/>
          </a:p>
        </p:txBody>
      </p:sp>
      <p:sp>
        <p:nvSpPr>
          <p:cNvPr id="3" name="Content Placeholder 2"/>
          <p:cNvSpPr>
            <a:spLocks noGrp="1"/>
          </p:cNvSpPr>
          <p:nvPr>
            <p:ph idx="1"/>
          </p:nvPr>
        </p:nvSpPr>
        <p:spPr>
          <a:xfrm>
            <a:off x="457200" y="2209800"/>
            <a:ext cx="8077200" cy="4114800"/>
          </a:xfrm>
        </p:spPr>
        <p:txBody>
          <a:bodyPr/>
          <a:lstStyle/>
          <a:p>
            <a:r>
              <a:rPr lang="en-US" dirty="0" smtClean="0"/>
              <a:t>Make certain a CPS staff/liaison attends CWB meeting (Liaison to bring monthly report re: # children in foster care, kinship care, investigations).</a:t>
            </a:r>
          </a:p>
          <a:p>
            <a:r>
              <a:rPr lang="en-US" dirty="0" smtClean="0"/>
              <a:t>Coordinate and attend special activities with CPS staff, i.e. Adoption Days, Heart Gallery, Go Blue Day, etc.</a:t>
            </a:r>
          </a:p>
          <a:p>
            <a:r>
              <a:rPr lang="en-US" dirty="0" smtClean="0"/>
              <a:t>Gain a working knowledge of CPS policy and the Family Code that governs policy.</a:t>
            </a:r>
          </a:p>
          <a:p>
            <a:r>
              <a:rPr lang="en-US" dirty="0" smtClean="0"/>
              <a:t>Understand CPS “language”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CPS Lingo</a:t>
            </a:r>
            <a:endParaRPr lang="en-US" dirty="0"/>
          </a:p>
        </p:txBody>
      </p:sp>
      <p:sp>
        <p:nvSpPr>
          <p:cNvPr id="3" name="Content Placeholder 2"/>
          <p:cNvSpPr>
            <a:spLocks noGrp="1"/>
          </p:cNvSpPr>
          <p:nvPr>
            <p:ph idx="1"/>
          </p:nvPr>
        </p:nvSpPr>
        <p:spPr/>
        <p:txBody>
          <a:bodyPr/>
          <a:lstStyle/>
          <a:p>
            <a:pPr>
              <a:buNone/>
            </a:pPr>
            <a:r>
              <a:rPr lang="en-US" sz="2800" dirty="0" smtClean="0">
                <a:latin typeface="+mj-lt"/>
              </a:rPr>
              <a:t>   Hello, I’m Cathy Smith, the CVS worker for Johnny </a:t>
            </a:r>
            <a:r>
              <a:rPr lang="en-US" sz="2800" dirty="0" err="1" smtClean="0">
                <a:latin typeface="+mj-lt"/>
              </a:rPr>
              <a:t>Hurtmealot</a:t>
            </a:r>
            <a:r>
              <a:rPr lang="en-US" sz="2800" dirty="0" smtClean="0">
                <a:latin typeface="+mj-lt"/>
              </a:rPr>
              <a:t>.  CPS has PMC of Johnny, a 10 </a:t>
            </a:r>
            <a:r>
              <a:rPr lang="en-US" sz="2800" dirty="0" err="1" smtClean="0">
                <a:latin typeface="+mj-lt"/>
              </a:rPr>
              <a:t>yo</a:t>
            </a:r>
            <a:r>
              <a:rPr lang="en-US" sz="2800" dirty="0" smtClean="0">
                <a:latin typeface="+mj-lt"/>
              </a:rPr>
              <a:t> male whose MO and PP were found RTB for PHAB and SXAB.   As the FP, we need you to attend an ARD meeting as the SP for the child who recently had an FIE where he was said to qualify as SI, OHI, and SLD. They will need to review his IEP's and request an FBA so they can develop a BIP. </a:t>
            </a:r>
          </a:p>
          <a:p>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839200" cy="5943600"/>
          </a:xfrm>
        </p:spPr>
        <p:txBody>
          <a:bodyPr tIns="0" numCol="2">
            <a:normAutofit fontScale="90000"/>
          </a:bodyPr>
          <a:lstStyle/>
          <a:p>
            <a:pPr>
              <a:lnSpc>
                <a:spcPct val="150000"/>
              </a:lnSpc>
            </a:pPr>
            <a:r>
              <a:rPr lang="en-US" sz="2400" dirty="0" smtClean="0"/>
              <a:t>CVS – Conservatorship</a:t>
            </a:r>
            <a:br>
              <a:rPr lang="en-US" sz="2400" dirty="0" smtClean="0"/>
            </a:br>
            <a:r>
              <a:rPr lang="en-US" sz="2400" dirty="0" smtClean="0"/>
              <a:t> </a:t>
            </a:r>
            <a:r>
              <a:rPr lang="en-US" sz="2400" dirty="0" smtClean="0"/>
              <a:t>CPS </a:t>
            </a:r>
            <a:r>
              <a:rPr lang="en-US" sz="2400" dirty="0" smtClean="0"/>
              <a:t>– Child Protective Services</a:t>
            </a:r>
            <a:br>
              <a:rPr lang="en-US" sz="2400" dirty="0" smtClean="0"/>
            </a:br>
            <a:r>
              <a:rPr lang="en-US" sz="2400" dirty="0" smtClean="0"/>
              <a:t> </a:t>
            </a:r>
            <a:r>
              <a:rPr lang="en-US" sz="2400" dirty="0" smtClean="0"/>
              <a:t>PMC-Permanent </a:t>
            </a:r>
            <a:r>
              <a:rPr lang="en-US" sz="2400" dirty="0" smtClean="0"/>
              <a:t>Managing </a:t>
            </a:r>
            <a:r>
              <a:rPr lang="en-US" sz="2400" dirty="0" smtClean="0"/>
              <a:t> Conservatorship</a:t>
            </a:r>
            <a:r>
              <a:rPr lang="en-US" sz="2400" dirty="0" smtClean="0"/>
              <a:t/>
            </a:r>
            <a:br>
              <a:rPr lang="en-US" sz="2400" dirty="0" smtClean="0"/>
            </a:br>
            <a:r>
              <a:rPr lang="en-US" sz="2400" dirty="0" smtClean="0"/>
              <a:t> </a:t>
            </a:r>
            <a:r>
              <a:rPr lang="en-US" sz="2400" dirty="0" smtClean="0"/>
              <a:t>MO- </a:t>
            </a:r>
            <a:r>
              <a:rPr lang="en-US" sz="2400" dirty="0" smtClean="0"/>
              <a:t>Mother</a:t>
            </a:r>
            <a:br>
              <a:rPr lang="en-US" sz="2400" dirty="0" smtClean="0"/>
            </a:br>
            <a:r>
              <a:rPr lang="en-US" sz="2400" dirty="0" smtClean="0"/>
              <a:t> </a:t>
            </a:r>
            <a:r>
              <a:rPr lang="en-US" sz="2400" dirty="0" smtClean="0"/>
              <a:t>PP </a:t>
            </a:r>
            <a:r>
              <a:rPr lang="en-US" sz="2400" dirty="0" smtClean="0"/>
              <a:t>– Parent’s paramour</a:t>
            </a:r>
            <a:br>
              <a:rPr lang="en-US" sz="2400" dirty="0" smtClean="0"/>
            </a:br>
            <a:r>
              <a:rPr lang="en-US" sz="2400" dirty="0" smtClean="0"/>
              <a:t> </a:t>
            </a:r>
            <a:r>
              <a:rPr lang="en-US" sz="2400" dirty="0" smtClean="0"/>
              <a:t>RTB- </a:t>
            </a:r>
            <a:r>
              <a:rPr lang="en-US" sz="2400" dirty="0" smtClean="0"/>
              <a:t>Reason to Believe</a:t>
            </a:r>
            <a:br>
              <a:rPr lang="en-US" sz="2400" dirty="0" smtClean="0"/>
            </a:br>
            <a:r>
              <a:rPr lang="en-US" sz="2400" dirty="0" smtClean="0"/>
              <a:t> </a:t>
            </a:r>
            <a:r>
              <a:rPr lang="en-US" sz="2400" dirty="0" smtClean="0"/>
              <a:t>PHAB-Physical </a:t>
            </a:r>
            <a:r>
              <a:rPr lang="en-US" sz="2400" dirty="0" smtClean="0"/>
              <a:t>Abuse</a:t>
            </a:r>
            <a:br>
              <a:rPr lang="en-US" sz="2400" dirty="0" smtClean="0"/>
            </a:br>
            <a:r>
              <a:rPr lang="en-US" sz="2400" dirty="0" smtClean="0"/>
              <a:t> </a:t>
            </a:r>
            <a:r>
              <a:rPr lang="en-US" sz="2400" dirty="0" smtClean="0"/>
              <a:t>SXAB-Sexual </a:t>
            </a:r>
            <a:r>
              <a:rPr lang="en-US" sz="2400" dirty="0" smtClean="0"/>
              <a:t>Abuse</a:t>
            </a:r>
            <a:br>
              <a:rPr lang="en-US" sz="2400" dirty="0" smtClean="0"/>
            </a:br>
            <a:r>
              <a:rPr lang="en-US" sz="2400" dirty="0" smtClean="0"/>
              <a:t> </a:t>
            </a:r>
            <a:r>
              <a:rPr lang="en-US" sz="2400" dirty="0" smtClean="0"/>
              <a:t>FP-Foster </a:t>
            </a:r>
            <a:r>
              <a:rPr lang="en-US" sz="2400" dirty="0" smtClean="0"/>
              <a:t>Parent</a:t>
            </a:r>
            <a:br>
              <a:rPr lang="en-US" sz="2400" dirty="0" smtClean="0"/>
            </a:br>
            <a:r>
              <a:rPr lang="en-US" sz="2400" dirty="0" smtClean="0"/>
              <a:t/>
            </a:r>
            <a:br>
              <a:rPr lang="en-US" sz="2400" dirty="0" smtClean="0"/>
            </a:br>
            <a:r>
              <a:rPr lang="en-US" sz="2400" dirty="0" smtClean="0"/>
              <a:t> </a:t>
            </a:r>
            <a:r>
              <a:rPr lang="en-US" sz="2400" dirty="0" smtClean="0"/>
              <a:t>SP-Surrogate Parent</a:t>
            </a:r>
            <a:r>
              <a:rPr lang="en-US" sz="2400" dirty="0" smtClean="0"/>
              <a:t> </a:t>
            </a:r>
            <a:r>
              <a:rPr lang="en-US" sz="2400" dirty="0" smtClean="0"/>
              <a:t/>
            </a:r>
            <a:br>
              <a:rPr lang="en-US" sz="2400" dirty="0" smtClean="0"/>
            </a:br>
            <a:r>
              <a:rPr lang="en-US" sz="2400" dirty="0" smtClean="0"/>
              <a:t>ARD-Admission</a:t>
            </a:r>
            <a:r>
              <a:rPr lang="en-US" sz="2400" dirty="0" smtClean="0"/>
              <a:t>, Review </a:t>
            </a:r>
            <a:r>
              <a:rPr lang="en-US" sz="2400" dirty="0" smtClean="0"/>
              <a:t>&amp; Dismissal</a:t>
            </a:r>
            <a:br>
              <a:rPr lang="en-US" sz="2400" dirty="0" smtClean="0"/>
            </a:br>
            <a:r>
              <a:rPr lang="en-US" sz="2400" dirty="0" smtClean="0"/>
              <a:t> </a:t>
            </a:r>
            <a:r>
              <a:rPr lang="en-US" sz="2400" dirty="0" smtClean="0"/>
              <a:t>FIE-Full </a:t>
            </a:r>
            <a:r>
              <a:rPr lang="en-US" sz="2400" dirty="0" smtClean="0"/>
              <a:t>&amp; </a:t>
            </a:r>
            <a:r>
              <a:rPr lang="en-US" sz="2400" dirty="0" smtClean="0"/>
              <a:t>Individual </a:t>
            </a:r>
            <a:r>
              <a:rPr lang="en-US" sz="2400" dirty="0" smtClean="0"/>
              <a:t>Initial Evaluation</a:t>
            </a:r>
            <a:br>
              <a:rPr lang="en-US" sz="2400" dirty="0" smtClean="0"/>
            </a:br>
            <a:r>
              <a:rPr lang="en-US" sz="2400" dirty="0" smtClean="0"/>
              <a:t> </a:t>
            </a:r>
            <a:r>
              <a:rPr lang="en-US" sz="2400" dirty="0" smtClean="0"/>
              <a:t>SI-Sensory </a:t>
            </a:r>
            <a:r>
              <a:rPr lang="en-US" sz="2400" dirty="0" smtClean="0"/>
              <a:t>Integration</a:t>
            </a:r>
            <a:br>
              <a:rPr lang="en-US" sz="2400" dirty="0" smtClean="0"/>
            </a:br>
            <a:r>
              <a:rPr lang="en-US" sz="2400" dirty="0" smtClean="0"/>
              <a:t> </a:t>
            </a:r>
            <a:r>
              <a:rPr lang="en-US" sz="2400" dirty="0" smtClean="0"/>
              <a:t>OHI-Other </a:t>
            </a:r>
            <a:r>
              <a:rPr lang="en-US" sz="2400" dirty="0" smtClean="0"/>
              <a:t>Health Impairment</a:t>
            </a:r>
            <a:br>
              <a:rPr lang="en-US" sz="2400" dirty="0" smtClean="0"/>
            </a:br>
            <a:r>
              <a:rPr lang="en-US" sz="2400" dirty="0" smtClean="0"/>
              <a:t> </a:t>
            </a:r>
            <a:r>
              <a:rPr lang="en-US" sz="2400" dirty="0" smtClean="0"/>
              <a:t>SLD-Specific </a:t>
            </a:r>
            <a:r>
              <a:rPr lang="en-US" sz="2400" dirty="0" smtClean="0"/>
              <a:t>Learning Disability</a:t>
            </a:r>
            <a:br>
              <a:rPr lang="en-US" sz="2400" dirty="0" smtClean="0"/>
            </a:br>
            <a:r>
              <a:rPr lang="en-US" sz="2400" dirty="0" smtClean="0"/>
              <a:t> </a:t>
            </a:r>
            <a:r>
              <a:rPr lang="en-US" sz="2400" dirty="0" smtClean="0"/>
              <a:t>IEP-Individual </a:t>
            </a:r>
            <a:r>
              <a:rPr lang="en-US" sz="2400" dirty="0" smtClean="0"/>
              <a:t>Education Program (Plan)</a:t>
            </a:r>
            <a:br>
              <a:rPr lang="en-US" sz="2400" dirty="0" smtClean="0"/>
            </a:br>
            <a:r>
              <a:rPr lang="en-US" sz="2400" dirty="0" smtClean="0"/>
              <a:t> </a:t>
            </a:r>
            <a:r>
              <a:rPr lang="en-US" sz="2400" dirty="0" smtClean="0"/>
              <a:t>FBA-Functional </a:t>
            </a:r>
            <a:r>
              <a:rPr lang="en-US" sz="2400" dirty="0" smtClean="0"/>
              <a:t>Behavior Assessment</a:t>
            </a:r>
            <a:br>
              <a:rPr lang="en-US" sz="2400" dirty="0" smtClean="0"/>
            </a:br>
            <a:r>
              <a:rPr lang="en-US" sz="2400" dirty="0" smtClean="0"/>
              <a:t> </a:t>
            </a:r>
            <a:r>
              <a:rPr lang="en-US" sz="2400" dirty="0" smtClean="0"/>
              <a:t>BIP-Behavior </a:t>
            </a:r>
            <a:r>
              <a:rPr lang="en-US" sz="2400" dirty="0" smtClean="0"/>
              <a:t>Intervention Plan</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76401"/>
          <a:ext cx="83058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png"/>
          <p:cNvPicPr>
            <a:picLocks noChangeAspect="1"/>
          </p:cNvPicPr>
          <p:nvPr/>
        </p:nvPicPr>
        <p:blipFill>
          <a:blip r:embed="rId8" cstate="print"/>
          <a:stretch>
            <a:fillRect/>
          </a:stretch>
        </p:blipFill>
        <p:spPr>
          <a:xfrm>
            <a:off x="381000" y="381000"/>
            <a:ext cx="8378313" cy="12954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pPr algn="ctr"/>
            <a:r>
              <a:rPr lang="en-US" dirty="0" smtClean="0"/>
              <a:t>Community Awareness</a:t>
            </a:r>
            <a:endParaRPr lang="en-US" dirty="0"/>
          </a:p>
        </p:txBody>
      </p:sp>
      <p:sp>
        <p:nvSpPr>
          <p:cNvPr id="3" name="Content Placeholder 2"/>
          <p:cNvSpPr>
            <a:spLocks noGrp="1"/>
          </p:cNvSpPr>
          <p:nvPr>
            <p:ph idx="1"/>
          </p:nvPr>
        </p:nvSpPr>
        <p:spPr>
          <a:xfrm>
            <a:off x="457200" y="1371600"/>
            <a:ext cx="8229600" cy="4953000"/>
          </a:xfrm>
        </p:spPr>
        <p:txBody>
          <a:bodyPr>
            <a:normAutofit/>
          </a:bodyPr>
          <a:lstStyle/>
          <a:p>
            <a:pPr>
              <a:buNone/>
            </a:pPr>
            <a:r>
              <a:rPr lang="en-US" sz="2800" dirty="0" smtClean="0"/>
              <a:t>Community Awareness events center around making the community aware of issues surrounding child abuse/neglect.  CAEs are also good opportunities to educate the community about CWBs and to recruit for new members.</a:t>
            </a:r>
          </a:p>
          <a:p>
            <a:r>
              <a:rPr lang="en-US" dirty="0" smtClean="0"/>
              <a:t>April – National Child Abuse Prevention Month</a:t>
            </a:r>
          </a:p>
          <a:p>
            <a:r>
              <a:rPr lang="en-US" dirty="0" smtClean="0"/>
              <a:t>Go Blue Day in April</a:t>
            </a:r>
          </a:p>
          <a:p>
            <a:r>
              <a:rPr lang="en-US" dirty="0" smtClean="0"/>
              <a:t>May – National Foster Care Month </a:t>
            </a:r>
          </a:p>
          <a:p>
            <a:r>
              <a:rPr lang="en-US" dirty="0" smtClean="0"/>
              <a:t>Heart Gallery</a:t>
            </a:r>
          </a:p>
          <a:p>
            <a:r>
              <a:rPr lang="en-US" dirty="0" smtClean="0"/>
              <a:t>November – National Adoption Day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dirty="0" smtClean="0"/>
              <a:t>Child Abuse Prevention</a:t>
            </a:r>
            <a:endParaRPr lang="en-US" dirty="0"/>
          </a:p>
        </p:txBody>
      </p:sp>
      <p:sp>
        <p:nvSpPr>
          <p:cNvPr id="3" name="Content Placeholder 2"/>
          <p:cNvSpPr>
            <a:spLocks noGrp="1"/>
          </p:cNvSpPr>
          <p:nvPr>
            <p:ph idx="1"/>
          </p:nvPr>
        </p:nvSpPr>
        <p:spPr>
          <a:xfrm>
            <a:off x="457200" y="1676400"/>
            <a:ext cx="8229600" cy="4648200"/>
          </a:xfrm>
        </p:spPr>
        <p:txBody>
          <a:bodyPr/>
          <a:lstStyle/>
          <a:p>
            <a:r>
              <a:rPr lang="en-US" dirty="0" smtClean="0"/>
              <a:t>Support families and provide parents with the skills and resources they need. </a:t>
            </a:r>
          </a:p>
          <a:p>
            <a:r>
              <a:rPr lang="en-US" dirty="0" smtClean="0"/>
              <a:t>Support providers who are serving families by providing tools and resources. </a:t>
            </a:r>
          </a:p>
          <a:p>
            <a:r>
              <a:rPr lang="en-US" dirty="0" smtClean="0"/>
              <a:t>Create communities that have supportive services in place and a shared goal of safety and stability for families. </a:t>
            </a:r>
          </a:p>
          <a:p>
            <a:r>
              <a:rPr lang="en-US" dirty="0" smtClean="0"/>
              <a:t>Publicize information on reporting laws and how to report suspected child abuse/neglect.</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19912"/>
          </a:xfrm>
        </p:spPr>
        <p:txBody>
          <a:bodyPr/>
          <a:lstStyle/>
          <a:p>
            <a:pPr algn="ctr"/>
            <a:r>
              <a:rPr lang="en-US" dirty="0" smtClean="0"/>
              <a:t>Fundraising Ideas</a:t>
            </a:r>
            <a:endParaRPr lang="en-US" dirty="0"/>
          </a:p>
        </p:txBody>
      </p:sp>
      <p:sp>
        <p:nvSpPr>
          <p:cNvPr id="3" name="Content Placeholder 2"/>
          <p:cNvSpPr>
            <a:spLocks noGrp="1"/>
          </p:cNvSpPr>
          <p:nvPr>
            <p:ph idx="1"/>
          </p:nvPr>
        </p:nvSpPr>
        <p:spPr>
          <a:xfrm>
            <a:off x="457200" y="1524000"/>
            <a:ext cx="8229600" cy="4800600"/>
          </a:xfrm>
        </p:spPr>
        <p:txBody>
          <a:bodyPr>
            <a:normAutofit lnSpcReduction="10000"/>
          </a:bodyPr>
          <a:lstStyle/>
          <a:p>
            <a:r>
              <a:rPr lang="en-US" dirty="0" smtClean="0"/>
              <a:t>Promote TCCWB license plates!!!  </a:t>
            </a:r>
          </a:p>
          <a:p>
            <a:r>
              <a:rPr lang="en-US" dirty="0" smtClean="0"/>
              <a:t>Think outside the box!!!</a:t>
            </a:r>
          </a:p>
          <a:p>
            <a:pPr marL="914400"/>
            <a:r>
              <a:rPr lang="en-US" dirty="0" smtClean="0"/>
              <a:t>Illusionist or magic show</a:t>
            </a:r>
          </a:p>
          <a:p>
            <a:pPr marL="914400"/>
            <a:r>
              <a:rPr lang="en-US" dirty="0" smtClean="0"/>
              <a:t>Purse Auction (online or show)</a:t>
            </a:r>
          </a:p>
          <a:p>
            <a:pPr marL="914400"/>
            <a:r>
              <a:rPr lang="en-US" dirty="0" smtClean="0"/>
              <a:t>Bunko tournament</a:t>
            </a:r>
          </a:p>
          <a:p>
            <a:pPr marL="914400"/>
            <a:r>
              <a:rPr lang="en-US" dirty="0" smtClean="0"/>
              <a:t>No Go Gala</a:t>
            </a:r>
          </a:p>
          <a:p>
            <a:pPr marL="914400"/>
            <a:r>
              <a:rPr lang="en-US" dirty="0" smtClean="0"/>
              <a:t>Men’s Style Show</a:t>
            </a:r>
          </a:p>
          <a:p>
            <a:r>
              <a:rPr lang="en-US" dirty="0" smtClean="0"/>
              <a:t>Find fundraising ideas that relate to your mission or find ways to relate it to the mission (Go Blue promotional items</a:t>
            </a:r>
            <a:r>
              <a:rPr lang="en-US" smtClean="0"/>
              <a:t>, t-shirts, etc.).</a:t>
            </a:r>
            <a:endParaRPr lang="en-US" dirty="0" smtClean="0"/>
          </a:p>
          <a:p>
            <a:r>
              <a:rPr lang="en-US" dirty="0" smtClean="0"/>
              <a:t>Look to technology.</a:t>
            </a:r>
            <a:endParaRPr lang="en-US" dirty="0"/>
          </a:p>
        </p:txBody>
      </p:sp>
      <p:pic>
        <p:nvPicPr>
          <p:cNvPr id="4" name="Picture 3" descr="TCCWB.jpg"/>
          <p:cNvPicPr>
            <a:picLocks noChangeAspect="1"/>
          </p:cNvPicPr>
          <p:nvPr/>
        </p:nvPicPr>
        <p:blipFill>
          <a:blip r:embed="rId3" cstate="print"/>
          <a:srcRect l="4762" t="5229" r="9524" b="11111"/>
          <a:stretch>
            <a:fillRect/>
          </a:stretch>
        </p:blipFill>
        <p:spPr>
          <a:xfrm rot="741094">
            <a:off x="5895932" y="1594689"/>
            <a:ext cx="2912301" cy="129435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t>IMPORTANT RESOURCES:</a:t>
            </a:r>
            <a:endParaRPr lang="en-US" dirty="0"/>
          </a:p>
        </p:txBody>
      </p:sp>
      <p:sp>
        <p:nvSpPr>
          <p:cNvPr id="3" name="Content Placeholder 2"/>
          <p:cNvSpPr>
            <a:spLocks noGrp="1"/>
          </p:cNvSpPr>
          <p:nvPr>
            <p:ph idx="1"/>
          </p:nvPr>
        </p:nvSpPr>
        <p:spPr>
          <a:xfrm>
            <a:off x="457200" y="1295400"/>
            <a:ext cx="8229600" cy="5105400"/>
          </a:xfrm>
        </p:spPr>
        <p:txBody>
          <a:bodyPr/>
          <a:lstStyle/>
          <a:p>
            <a:r>
              <a:rPr lang="en-US" dirty="0" smtClean="0"/>
              <a:t>TCCWB Resource Manual and Operations Manual</a:t>
            </a:r>
          </a:p>
          <a:p>
            <a:pPr>
              <a:buNone/>
            </a:pPr>
            <a:r>
              <a:rPr lang="en-US" dirty="0" smtClean="0"/>
              <a:t>    on TCCWB website  </a:t>
            </a:r>
            <a:r>
              <a:rPr lang="en-US" dirty="0" smtClean="0">
                <a:hlinkClick r:id="rId2"/>
              </a:rPr>
              <a:t>http://www.tccwb.org</a:t>
            </a:r>
            <a:endParaRPr lang="en-US" dirty="0" smtClean="0"/>
          </a:p>
          <a:p>
            <a:r>
              <a:rPr lang="en-US" dirty="0" smtClean="0"/>
              <a:t>OAG Open Meetings training </a:t>
            </a:r>
            <a:r>
              <a:rPr lang="en-US" dirty="0" smtClean="0">
                <a:hlinkClick r:id="rId3"/>
              </a:rPr>
              <a:t>https://www.oag.state.tx.us/open/index.shtml</a:t>
            </a:r>
            <a:endParaRPr lang="en-US" dirty="0" smtClean="0"/>
          </a:p>
          <a:p>
            <a:r>
              <a:rPr lang="en-US" dirty="0" smtClean="0"/>
              <a:t>Texas Adoption website  </a:t>
            </a:r>
            <a:r>
              <a:rPr lang="en-US" dirty="0" smtClean="0">
                <a:hlinkClick r:id="rId4"/>
              </a:rPr>
              <a:t>http://www.dfps.state.tx.us/Application/TARE/Home.aspx/Default</a:t>
            </a:r>
            <a:endParaRPr lang="en-US" dirty="0" smtClean="0"/>
          </a:p>
          <a:p>
            <a:r>
              <a:rPr lang="en-US" dirty="0" smtClean="0"/>
              <a:t>It’s Up To You – Child Abuse Awareness website </a:t>
            </a:r>
            <a:r>
              <a:rPr lang="en-US" dirty="0" smtClean="0">
                <a:hlinkClick r:id="rId5"/>
              </a:rPr>
              <a:t>http://www.dfps.state.tx.us/itsuptoyou/default.asp</a:t>
            </a:r>
            <a:endParaRPr lang="en-US" dirty="0" smtClean="0"/>
          </a:p>
          <a:p>
            <a:r>
              <a:rPr lang="en-US" dirty="0" smtClean="0"/>
              <a:t>National Foster Care website  </a:t>
            </a:r>
            <a:r>
              <a:rPr lang="en-US" dirty="0" smtClean="0">
                <a:hlinkClick r:id="rId6"/>
              </a:rPr>
              <a:t>http://www.fostercaremonth.org</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382000" cy="5239512"/>
          </a:xfrm>
        </p:spPr>
        <p:txBody>
          <a:bodyPr>
            <a:normAutofit fontScale="90000"/>
          </a:bodyPr>
          <a:lstStyle/>
          <a:p>
            <a:pPr algn="ctr"/>
            <a:r>
              <a:rPr lang="en-US" dirty="0" smtClean="0"/>
              <a:t> Questions And Answers    </a:t>
            </a:r>
            <a:br>
              <a:rPr lang="en-US" dirty="0" smtClean="0"/>
            </a:br>
            <a:r>
              <a:rPr lang="en-US" dirty="0" smtClean="0"/>
              <a:t/>
            </a:r>
            <a:br>
              <a:rPr lang="en-US" dirty="0" smtClean="0"/>
            </a:br>
            <a:r>
              <a:rPr lang="en-US" dirty="0" smtClean="0"/>
              <a:t>How </a:t>
            </a:r>
            <a:r>
              <a:rPr lang="en-US" dirty="0" smtClean="0"/>
              <a:t>can TCCWB support your local board</a:t>
            </a:r>
            <a:r>
              <a:rPr lang="en-US" dirty="0" smtClean="0"/>
              <a:t>?</a:t>
            </a:r>
            <a:br>
              <a:rPr lang="en-US" dirty="0" smtClean="0"/>
            </a:br>
            <a:r>
              <a:rPr lang="en-US" dirty="0" smtClean="0"/>
              <a:t/>
            </a:r>
            <a:br>
              <a:rPr lang="en-US" dirty="0" smtClean="0"/>
            </a:br>
            <a:r>
              <a:rPr lang="en-US" dirty="0" smtClean="0"/>
              <a:t>Contact:</a:t>
            </a:r>
            <a:br>
              <a:rPr lang="en-US" dirty="0" smtClean="0"/>
            </a:br>
            <a:r>
              <a:rPr lang="en-US" dirty="0" smtClean="0"/>
              <a:t> TCCWB Executive Director, Shannon Ireland, at </a:t>
            </a:r>
            <a:r>
              <a:rPr lang="en-US" sz="4400" dirty="0" smtClean="0">
                <a:hlinkClick r:id="rId2"/>
              </a:rPr>
              <a:t>sireland@tccwb.org</a:t>
            </a:r>
            <a:r>
              <a:rPr lang="en-US" sz="4400" dirty="0" smtClean="0"/>
              <a:t>  or 512-484-8598</a:t>
            </a:r>
            <a:endParaRPr lang="en-US" sz="4400" dirty="0"/>
          </a:p>
        </p:txBody>
      </p:sp>
      <p:pic>
        <p:nvPicPr>
          <p:cNvPr id="1027" name="Picture 3" descr="C:\Documents and Settings\Abilene Laptop3\Local Settings\Temporary Internet Files\Content.IE5\XD0GH8T6\MC900434403[1].wmf"/>
          <p:cNvPicPr>
            <a:picLocks noChangeAspect="1" noChangeArrowheads="1"/>
          </p:cNvPicPr>
          <p:nvPr/>
        </p:nvPicPr>
        <p:blipFill>
          <a:blip r:embed="rId3" cstate="print"/>
          <a:srcRect/>
          <a:stretch>
            <a:fillRect/>
          </a:stretch>
        </p:blipFill>
        <p:spPr bwMode="auto">
          <a:xfrm>
            <a:off x="304800" y="228600"/>
            <a:ext cx="1362075" cy="167957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389120"/>
          </a:xfrm>
        </p:spPr>
        <p:txBody>
          <a:bodyPr/>
          <a:lstStyle/>
          <a:p>
            <a:r>
              <a:rPr lang="en-US" dirty="0" smtClean="0"/>
              <a:t>The mission of TCCWB is to support a statewide network of volunteers concerned with the welfare of children, especially those who are abused and neglected.  </a:t>
            </a:r>
          </a:p>
          <a:p>
            <a:r>
              <a:rPr lang="en-US" dirty="0" smtClean="0"/>
              <a:t> The vision of TCCWB is to lead a cohesive network of child welfare boards supporting services to vulnerable children and families and promoting prevention of child abuse and neglect so that all children live in a loving, nurturing, and safe environment.</a:t>
            </a:r>
          </a:p>
          <a:p>
            <a:endParaRPr lang="en-US" dirty="0"/>
          </a:p>
        </p:txBody>
      </p:sp>
      <p:pic>
        <p:nvPicPr>
          <p:cNvPr id="5" name="Picture 4" descr="logo.png"/>
          <p:cNvPicPr>
            <a:picLocks noChangeAspect="1"/>
          </p:cNvPicPr>
          <p:nvPr/>
        </p:nvPicPr>
        <p:blipFill>
          <a:blip r:embed="rId2" cstate="print"/>
          <a:stretch>
            <a:fillRect/>
          </a:stretch>
        </p:blipFill>
        <p:spPr>
          <a:xfrm>
            <a:off x="381000" y="381000"/>
            <a:ext cx="8378313" cy="12954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smtClean="0"/>
              <a:t>Officers and members advocate for children through: </a:t>
            </a:r>
          </a:p>
          <a:p>
            <a:pPr lvl="0"/>
            <a:r>
              <a:rPr lang="en-US" dirty="0" smtClean="0"/>
              <a:t>encouraging legislation to provide services to abused and neglected children and to prevent child abuse; </a:t>
            </a:r>
          </a:p>
          <a:p>
            <a:pPr lvl="0"/>
            <a:r>
              <a:rPr lang="en-US" dirty="0" smtClean="0"/>
              <a:t>working with child protective services (CPS) staff on programs that meet children’s needs; </a:t>
            </a:r>
          </a:p>
          <a:p>
            <a:pPr lvl="0"/>
            <a:r>
              <a:rPr lang="en-US" dirty="0" smtClean="0"/>
              <a:t>networking with other agencies and organizations to provide the best care for abused and neglected children; and</a:t>
            </a:r>
          </a:p>
          <a:p>
            <a:pPr lvl="0"/>
            <a:r>
              <a:rPr lang="en-US" dirty="0" smtClean="0"/>
              <a:t>working to prevent abuse and neglect through public awareness and joint cooperation.</a:t>
            </a:r>
          </a:p>
          <a:p>
            <a:endParaRPr lang="en-US" dirty="0"/>
          </a:p>
        </p:txBody>
      </p:sp>
      <p:pic>
        <p:nvPicPr>
          <p:cNvPr id="5" name="Picture 4" descr="logo.png"/>
          <p:cNvPicPr>
            <a:picLocks noChangeAspect="1"/>
          </p:cNvPicPr>
          <p:nvPr/>
        </p:nvPicPr>
        <p:blipFill>
          <a:blip r:embed="rId2" cstate="print"/>
          <a:stretch>
            <a:fillRect/>
          </a:stretch>
        </p:blipFill>
        <p:spPr>
          <a:xfrm>
            <a:off x="381000" y="304800"/>
            <a:ext cx="8378313" cy="1295400"/>
          </a:xfrm>
          <a:prstGeom prst="rect">
            <a:avLst/>
          </a:prstGeom>
          <a:solidFill>
            <a:srgbClr val="057391">
              <a:alpha val="94118"/>
            </a:srgbClr>
          </a:solidFill>
          <a:ln>
            <a:noFill/>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dirty="0" smtClean="0"/>
              <a:t>Duties of TCCWB delegates:</a:t>
            </a:r>
            <a:endParaRPr lang="en-US" dirty="0"/>
          </a:p>
        </p:txBody>
      </p:sp>
      <p:sp>
        <p:nvSpPr>
          <p:cNvPr id="3" name="Content Placeholder 2"/>
          <p:cNvSpPr>
            <a:spLocks noGrp="1"/>
          </p:cNvSpPr>
          <p:nvPr>
            <p:ph idx="1"/>
          </p:nvPr>
        </p:nvSpPr>
        <p:spPr>
          <a:xfrm>
            <a:off x="304800" y="1219200"/>
            <a:ext cx="8534400" cy="5410200"/>
          </a:xfrm>
        </p:spPr>
        <p:txBody>
          <a:bodyPr>
            <a:normAutofit lnSpcReduction="10000"/>
          </a:bodyPr>
          <a:lstStyle/>
          <a:p>
            <a:r>
              <a:rPr lang="en-US" dirty="0" smtClean="0"/>
              <a:t>Attending TCCWB meetings &amp; committee meetings</a:t>
            </a:r>
          </a:p>
          <a:p>
            <a:r>
              <a:rPr lang="en-US" dirty="0" smtClean="0"/>
              <a:t>Serving &amp; actively participating in at least one committee</a:t>
            </a:r>
          </a:p>
          <a:p>
            <a:r>
              <a:rPr lang="en-US" dirty="0" smtClean="0"/>
              <a:t>Reviewing and preparing prior to meetings</a:t>
            </a:r>
          </a:p>
          <a:p>
            <a:r>
              <a:rPr lang="en-US" dirty="0" smtClean="0"/>
              <a:t>Submitting County/Regional Report Form</a:t>
            </a:r>
          </a:p>
          <a:p>
            <a:r>
              <a:rPr lang="en-US" dirty="0" smtClean="0"/>
              <a:t>Relaying information to Regional Council (CWAC)</a:t>
            </a:r>
          </a:p>
          <a:p>
            <a:r>
              <a:rPr lang="en-US" dirty="0" smtClean="0"/>
              <a:t>Educating CWAC &amp; CWBs on available resources</a:t>
            </a:r>
          </a:p>
          <a:p>
            <a:r>
              <a:rPr lang="en-US" dirty="0" smtClean="0"/>
              <a:t>Assist in formulating and evaluating TCCWB goals &amp; objectives</a:t>
            </a:r>
          </a:p>
          <a:p>
            <a:r>
              <a:rPr lang="en-US" dirty="0" smtClean="0"/>
              <a:t>Notifying TCCWB of changes in contact information</a:t>
            </a:r>
          </a:p>
          <a:p>
            <a:r>
              <a:rPr lang="en-US" dirty="0" smtClean="0"/>
              <a:t>Informing TCCWB of regional events for posting on website </a:t>
            </a:r>
          </a:p>
          <a:p>
            <a:r>
              <a:rPr lang="en-US" dirty="0" smtClean="0"/>
              <a:t>Submitting documentation of expenses after meeting</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Regional Child Welfare Board Advisory Council</a:t>
            </a:r>
            <a:endParaRPr lang="en-US" dirty="0"/>
          </a:p>
        </p:txBody>
      </p:sp>
      <p:sp>
        <p:nvSpPr>
          <p:cNvPr id="3" name="Content Placeholder 2"/>
          <p:cNvSpPr>
            <a:spLocks noGrp="1"/>
          </p:cNvSpPr>
          <p:nvPr>
            <p:ph idx="1"/>
          </p:nvPr>
        </p:nvSpPr>
        <p:spPr>
          <a:xfrm>
            <a:off x="304800" y="1447800"/>
            <a:ext cx="8534400" cy="5638800"/>
          </a:xfrm>
        </p:spPr>
        <p:txBody>
          <a:bodyPr>
            <a:normAutofit fontScale="92500" lnSpcReduction="10000"/>
          </a:bodyPr>
          <a:lstStyle/>
          <a:p>
            <a:pPr>
              <a:buNone/>
            </a:pPr>
            <a:r>
              <a:rPr lang="en-US" dirty="0" smtClean="0"/>
              <a:t>The mission of the regional council is to advocate for the welfare of children and to assist local boards in achieving their goals. Regional councils provide training and information on regional and statewide issues. Presentations may include information from the Texas Council of Child Welfare Boards; information about current CPS initiatives and CPS policies/ procedures; legislative issues related to Child Protective Services and local regional issues impacting services to families and children.</a:t>
            </a:r>
          </a:p>
          <a:p>
            <a:pPr>
              <a:buNone/>
            </a:pPr>
            <a:r>
              <a:rPr lang="en-US" dirty="0" smtClean="0"/>
              <a:t>The regional councils operate according to each region’s needs and wishes. In most instances, each local board elects one or two delegates as their representative to the regional council. </a:t>
            </a:r>
          </a:p>
          <a:p>
            <a:pPr>
              <a:buNone/>
            </a:pPr>
            <a:r>
              <a:rPr lang="en-US" dirty="0" smtClean="0"/>
              <a:t>Each regional council elects two to three members to represent their council at the Texas Council of Child Welfare Boards. For specifics, refer to the TCCWB bylaws.</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743712"/>
          </a:xfrm>
        </p:spPr>
        <p:txBody>
          <a:bodyPr>
            <a:normAutofit fontScale="90000"/>
          </a:bodyPr>
          <a:lstStyle/>
          <a:p>
            <a:r>
              <a:rPr lang="en-US" b="1" dirty="0" smtClean="0"/>
              <a:t>Duties of regional delegates are:</a:t>
            </a:r>
            <a:endParaRPr lang="en-US" dirty="0"/>
          </a:p>
        </p:txBody>
      </p:sp>
      <p:sp>
        <p:nvSpPr>
          <p:cNvPr id="3" name="Content Placeholder 2"/>
          <p:cNvSpPr>
            <a:spLocks noGrp="1"/>
          </p:cNvSpPr>
          <p:nvPr>
            <p:ph idx="1"/>
          </p:nvPr>
        </p:nvSpPr>
        <p:spPr>
          <a:xfrm>
            <a:off x="457200" y="1447800"/>
            <a:ext cx="8382000" cy="5105400"/>
          </a:xfrm>
        </p:spPr>
        <p:txBody>
          <a:bodyPr>
            <a:normAutofit/>
          </a:bodyPr>
          <a:lstStyle/>
          <a:p>
            <a:pPr lvl="0"/>
            <a:r>
              <a:rPr lang="en-US" dirty="0" smtClean="0"/>
              <a:t>Reporting local CWB activities and concerns to the Regional Council</a:t>
            </a:r>
          </a:p>
          <a:p>
            <a:pPr lvl="0"/>
            <a:r>
              <a:rPr lang="en-US" dirty="0" smtClean="0"/>
              <a:t>Relaying information obtained at Regional Council meetings back to CWB</a:t>
            </a:r>
          </a:p>
          <a:p>
            <a:pPr lvl="0"/>
            <a:r>
              <a:rPr lang="en-US" dirty="0" smtClean="0"/>
              <a:t>Educating oneself and the CWB on child abuse/neglect and resources available for prevention, intervention, and treatment</a:t>
            </a:r>
          </a:p>
          <a:p>
            <a:pPr lvl="0"/>
            <a:r>
              <a:rPr lang="en-US" dirty="0" smtClean="0"/>
              <a:t>Regularly attending Regional Council meetings</a:t>
            </a:r>
          </a:p>
          <a:p>
            <a:pPr lvl="0"/>
            <a:r>
              <a:rPr lang="en-US" dirty="0" smtClean="0"/>
              <a:t>Actively participating in the Regional Council’s committees and activities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Local Child Welfare Boards</a:t>
            </a:r>
            <a:endParaRPr lang="en-US" dirty="0"/>
          </a:p>
        </p:txBody>
      </p:sp>
      <p:sp>
        <p:nvSpPr>
          <p:cNvPr id="3" name="Content Placeholder 2"/>
          <p:cNvSpPr>
            <a:spLocks noGrp="1"/>
          </p:cNvSpPr>
          <p:nvPr>
            <p:ph idx="1"/>
          </p:nvPr>
        </p:nvSpPr>
        <p:spPr/>
        <p:txBody>
          <a:bodyPr>
            <a:normAutofit/>
          </a:bodyPr>
          <a:lstStyle/>
          <a:p>
            <a:r>
              <a:rPr lang="en-US" dirty="0" smtClean="0"/>
              <a:t>The Texas Family Code, §264.005, provides for the appointment of county residents to a child welfare board (CWB) by the county commissioners court.   The CWB is an entity of DFPS for the purposes of providing coordinated state and local public welfare services for children and their families, and coordinating the use of federal, state, and local funds for those services.  Since CWB members are appointed by the commissioners court, CWB's are also an extension of that entity.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ctr"/>
            <a:r>
              <a:rPr lang="en-US" dirty="0" smtClean="0"/>
              <a:t>Local CWB Organizational Requirements:</a:t>
            </a:r>
            <a:endParaRPr lang="en-US" dirty="0"/>
          </a:p>
        </p:txBody>
      </p:sp>
      <p:sp>
        <p:nvSpPr>
          <p:cNvPr id="3" name="Content Placeholder 2"/>
          <p:cNvSpPr>
            <a:spLocks noGrp="1"/>
          </p:cNvSpPr>
          <p:nvPr>
            <p:ph idx="1"/>
          </p:nvPr>
        </p:nvSpPr>
        <p:spPr>
          <a:xfrm>
            <a:off x="228600" y="1524000"/>
            <a:ext cx="8686800" cy="5105400"/>
          </a:xfrm>
        </p:spPr>
        <p:txBody>
          <a:bodyPr>
            <a:normAutofit fontScale="92500"/>
          </a:bodyPr>
          <a:lstStyle/>
          <a:p>
            <a:pPr>
              <a:buNone/>
            </a:pPr>
            <a:r>
              <a:rPr lang="en-US" dirty="0" smtClean="0"/>
              <a:t>An active and effective CWB possesses a clear sense of purpose and a strong organizational framework.  Members are well-informed and able to commit the time required for CWB meetings and activities.  Each CWB should have:</a:t>
            </a:r>
          </a:p>
          <a:p>
            <a:pPr lvl="0"/>
            <a:r>
              <a:rPr lang="en-US" dirty="0" smtClean="0"/>
              <a:t>Mission statement</a:t>
            </a:r>
          </a:p>
          <a:p>
            <a:pPr lvl="0"/>
            <a:r>
              <a:rPr lang="en-US" dirty="0" smtClean="0"/>
              <a:t>Annual goal setting meeting</a:t>
            </a:r>
          </a:p>
          <a:p>
            <a:pPr lvl="0"/>
            <a:r>
              <a:rPr lang="en-US" dirty="0" smtClean="0"/>
              <a:t>Bylaws approved by the commissioners court</a:t>
            </a:r>
          </a:p>
          <a:p>
            <a:pPr lvl="0"/>
            <a:r>
              <a:rPr lang="en-US" dirty="0" smtClean="0"/>
              <a:t>Annual budget</a:t>
            </a:r>
          </a:p>
          <a:p>
            <a:pPr lvl="0"/>
            <a:r>
              <a:rPr lang="en-US" dirty="0" smtClean="0"/>
              <a:t>Current roster of members</a:t>
            </a:r>
          </a:p>
          <a:p>
            <a:pPr lvl="0"/>
            <a:r>
              <a:rPr lang="en-US" dirty="0" smtClean="0"/>
              <a:t>Job descriptions for officers, members, and committees</a:t>
            </a:r>
          </a:p>
          <a:p>
            <a:pPr lvl="0"/>
            <a:r>
              <a:rPr lang="en-US" dirty="0" smtClean="0"/>
              <a:t>Timely orientation for new members</a:t>
            </a:r>
          </a:p>
          <a:p>
            <a:pPr lvl="0"/>
            <a:r>
              <a:rPr lang="en-US" dirty="0" smtClean="0"/>
              <a:t>Post meeting agenda 72 hours prior to each CWB meeting</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1657</TotalTime>
  <Words>2163</Words>
  <Application>Microsoft Office PowerPoint</Application>
  <PresentationFormat>On-screen Show (4:3)</PresentationFormat>
  <Paragraphs>174</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Slide 1</vt:lpstr>
      <vt:lpstr>Slide 2</vt:lpstr>
      <vt:lpstr>Slide 3</vt:lpstr>
      <vt:lpstr>Slide 4</vt:lpstr>
      <vt:lpstr>Duties of TCCWB delegates:</vt:lpstr>
      <vt:lpstr>Regional Child Welfare Board Advisory Council</vt:lpstr>
      <vt:lpstr>Duties of regional delegates are:</vt:lpstr>
      <vt:lpstr>Local Child Welfare Boards</vt:lpstr>
      <vt:lpstr>Local CWB Organizational Requirements:</vt:lpstr>
      <vt:lpstr>Responsibilities of CWB members:</vt:lpstr>
      <vt:lpstr>Slide 11</vt:lpstr>
      <vt:lpstr>Selecting Board Members </vt:lpstr>
      <vt:lpstr>Keeping Board Members Invested</vt:lpstr>
      <vt:lpstr>Promoting Leadership in CWBs</vt:lpstr>
      <vt:lpstr>Partnering Agencies</vt:lpstr>
      <vt:lpstr>RAINBOW ROOMS: A Place for Hope and a New Start    </vt:lpstr>
      <vt:lpstr>Building Working Relationships with CPS</vt:lpstr>
      <vt:lpstr>CPS Lingo</vt:lpstr>
      <vt:lpstr>CVS – Conservatorship  CPS – Child Protective Services  PMC-Permanent Managing  Conservatorship  MO- Mother  PP – Parent’s paramour  RTB- Reason to Believe  PHAB-Physical Abuse  SXAB-Sexual Abuse  FP-Foster Parent   SP-Surrogate Parent  ARD-Admission, Review &amp; Dismissal  FIE-Full &amp; Individual Initial Evaluation  SI-Sensory Integration  OHI-Other Health Impairment  SLD-Specific Learning Disability  IEP-Individual Education Program (Plan)  FBA-Functional Behavior Assessment  BIP-Behavior Intervention Plan </vt:lpstr>
      <vt:lpstr>Community Awareness</vt:lpstr>
      <vt:lpstr>Child Abuse Prevention</vt:lpstr>
      <vt:lpstr>Fundraising Ideas</vt:lpstr>
      <vt:lpstr>IMPORTANT RESOURCES:</vt:lpstr>
      <vt:lpstr> Questions And Answers      How can TCCWB support your local board?  Contact:  TCCWB Executive Director, Shannon Ireland, at sireland@tccwb.org  or 512-484-8598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Abilene Laptop3</dc:creator>
  <cp:lastModifiedBy>Danette</cp:lastModifiedBy>
  <cp:revision>129</cp:revision>
  <dcterms:created xsi:type="dcterms:W3CDTF">2012-02-15T21:47:57Z</dcterms:created>
  <dcterms:modified xsi:type="dcterms:W3CDTF">2012-04-12T03:07:52Z</dcterms:modified>
</cp:coreProperties>
</file>